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doc" ContentType="application/msword"/>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5"/>
  </p:notesMasterIdLst>
  <p:sldIdLst>
    <p:sldId id="256" r:id="rId2"/>
    <p:sldId id="257" r:id="rId3"/>
    <p:sldId id="268" r:id="rId4"/>
    <p:sldId id="258" r:id="rId5"/>
    <p:sldId id="264" r:id="rId6"/>
    <p:sldId id="259" r:id="rId7"/>
    <p:sldId id="260" r:id="rId8"/>
    <p:sldId id="261" r:id="rId9"/>
    <p:sldId id="262" r:id="rId10"/>
    <p:sldId id="263" r:id="rId11"/>
    <p:sldId id="267" r:id="rId12"/>
    <p:sldId id="266" r:id="rId13"/>
    <p:sldId id="265"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A912DF-2C4D-41EE-BBC8-F03A39408858}" type="datetimeFigureOut">
              <a:rPr lang="ru-RU" smtClean="0"/>
              <a:t>31.08.2013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1EEF86-DE61-4246-8F82-AA9DF1BCE5B4}"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AB1EEF86-DE61-4246-8F82-AA9DF1BCE5B4}" type="slidenum">
              <a:rPr lang="ru-RU" smtClean="0"/>
              <a:t>4</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fld id="{F9FC081D-4E35-44F6-A599-B7929E028C0C}" type="datetimeFigureOut">
              <a:rPr lang="ru-RU" smtClean="0"/>
              <a:pPr/>
              <a:t>31.08.2013</a:t>
            </a:fld>
            <a:endParaRPr lang="ru-RU"/>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273A685C-1CC5-4107-A43E-5FD9EC9501EC}" type="slidenum">
              <a:rPr lang="ru-RU" smtClean="0"/>
              <a:pPr/>
              <a:t>‹#›</a:t>
            </a:fld>
            <a:endParaRPr lang="ru-RU"/>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9FC081D-4E35-44F6-A599-B7929E028C0C}" type="datetimeFigureOut">
              <a:rPr lang="ru-RU" smtClean="0"/>
              <a:pPr/>
              <a:t>31.08.2013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273A685C-1CC5-4107-A43E-5FD9EC9501E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fld id="{F9FC081D-4E35-44F6-A599-B7929E028C0C}" type="datetimeFigureOut">
              <a:rPr lang="ru-RU" smtClean="0"/>
              <a:pPr/>
              <a:t>31.08.2013</a:t>
            </a:fld>
            <a:endParaRPr lang="ru-RU"/>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273A685C-1CC5-4107-A43E-5FD9EC9501EC}" type="slidenum">
              <a:rPr lang="ru-RU" smtClean="0"/>
              <a:pPr/>
              <a:t>‹#›</a:t>
            </a:fld>
            <a:endParaRPr lang="ru-RU"/>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F9FC081D-4E35-44F6-A599-B7929E028C0C}" type="datetimeFigureOut">
              <a:rPr lang="ru-RU" smtClean="0"/>
              <a:pPr/>
              <a:t>31.08.2013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a:xfrm>
            <a:off x="8641080" y="6514568"/>
            <a:ext cx="464288" cy="274320"/>
          </a:xfrm>
        </p:spPr>
        <p:txBody>
          <a:bodyPr/>
          <a:lstStyle>
            <a:extLst/>
          </a:lstStyle>
          <a:p>
            <a:fld id="{273A685C-1CC5-4107-A43E-5FD9EC9501EC}" type="slidenum">
              <a:rPr lang="ru-RU" smtClean="0"/>
              <a:pPr/>
              <a:t>‹#›</a:t>
            </a:fld>
            <a:endParaRPr lang="ru-RU"/>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F9FC081D-4E35-44F6-A599-B7929E028C0C}" type="datetimeFigureOut">
              <a:rPr lang="ru-RU" smtClean="0"/>
              <a:pPr/>
              <a:t>31.08.2013</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a:xfrm>
            <a:off x="8641080" y="6514568"/>
            <a:ext cx="464288" cy="274320"/>
          </a:xfrm>
        </p:spPr>
        <p:txBody>
          <a:bodyPr/>
          <a:lstStyle>
            <a:extLst/>
          </a:lstStyle>
          <a:p>
            <a:fld id="{273A685C-1CC5-4107-A43E-5FD9EC9501E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F9FC081D-4E35-44F6-A599-B7929E028C0C}" type="datetimeFigureOut">
              <a:rPr lang="ru-RU" smtClean="0"/>
              <a:pPr/>
              <a:t>31.08.2013</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273A685C-1CC5-4107-A43E-5FD9EC9501EC}" type="slidenum">
              <a:rPr lang="ru-RU" smtClean="0"/>
              <a:pPr/>
              <a:t>‹#›</a:t>
            </a:fld>
            <a:endParaRPr lang="ru-RU"/>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F9FC081D-4E35-44F6-A599-B7929E028C0C}" type="datetimeFigureOut">
              <a:rPr lang="ru-RU" smtClean="0"/>
              <a:pPr/>
              <a:t>31.08.2013</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273A685C-1CC5-4107-A43E-5FD9EC9501E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fld id="{F9FC081D-4E35-44F6-A599-B7929E028C0C}" type="datetimeFigureOut">
              <a:rPr lang="ru-RU" smtClean="0"/>
              <a:pPr/>
              <a:t>31.08.2013</a:t>
            </a:fld>
            <a:endParaRPr lang="ru-RU"/>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273A685C-1CC5-4107-A43E-5FD9EC9501EC}" type="slidenum">
              <a:rPr lang="ru-RU" smtClean="0"/>
              <a:pPr/>
              <a:t>‹#›</a:t>
            </a:fld>
            <a:endParaRPr lang="ru-RU"/>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fld id="{F9FC081D-4E35-44F6-A599-B7929E028C0C}" type="datetimeFigureOut">
              <a:rPr lang="ru-RU" smtClean="0"/>
              <a:pPr/>
              <a:t>31.08.2013</a:t>
            </a:fld>
            <a:endParaRPr lang="ru-RU"/>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273A685C-1CC5-4107-A43E-5FD9EC9501EC}" type="slidenum">
              <a:rPr lang="ru-RU" smtClean="0"/>
              <a:pPr/>
              <a:t>‹#›</a:t>
            </a:fld>
            <a:endParaRPr lang="ru-RU"/>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9FC081D-4E35-44F6-A599-B7929E028C0C}" type="datetimeFigureOut">
              <a:rPr lang="ru-RU" smtClean="0"/>
              <a:pPr/>
              <a:t>31.08.2013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273A685C-1CC5-4107-A43E-5FD9EC9501E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9FC081D-4E35-44F6-A599-B7929E028C0C}" type="datetimeFigureOut">
              <a:rPr lang="ru-RU" smtClean="0"/>
              <a:pPr/>
              <a:t>31.08.2013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273A685C-1CC5-4107-A43E-5FD9EC9501E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ru-RU"/>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F9FC081D-4E35-44F6-A599-B7929E028C0C}" type="datetimeFigureOut">
              <a:rPr lang="ru-RU" smtClean="0"/>
              <a:pPr/>
              <a:t>31.08.2013</a:t>
            </a:fld>
            <a:endParaRPr lang="ru-RU"/>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273A685C-1CC5-4107-A43E-5FD9EC9501EC}" type="slidenum">
              <a:rPr lang="ru-RU" smtClean="0"/>
              <a:pPr/>
              <a:t>‹#›</a:t>
            </a:fld>
            <a:endParaRPr lang="ru-RU"/>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_________Microsoft_Office_Word_97_-_20031.doc"/><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_________Microsoft_Office_Word_97_-_20032.doc"/></Relationships>
</file>

<file path=ppt/slides/_rels/slide5.xml.rels><?xml version="1.0" encoding="UTF-8" standalone="yes"?>
<Relationships xmlns="http://schemas.openxmlformats.org/package/2006/relationships"><Relationship Id="rId2" Type="http://schemas.openxmlformats.org/officeDocument/2006/relationships/hyperlink" Target="http://www.etwinning.net/"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ethe.de/ins/pl/lp/prj/bld/dnl/deindex.ht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_________Microsoft_Office_Word_97_-_20033.doc"/><Relationship Id="rId2" Type="http://schemas.openxmlformats.org/officeDocument/2006/relationships/slideLayout" Target="../slideLayouts/slideLayout4.xml"/><Relationship Id="rId1" Type="http://schemas.openxmlformats.org/officeDocument/2006/relationships/vmlDrawing" Target="../drawings/vmlDrawing3.v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23528" y="2276872"/>
            <a:ext cx="7632848" cy="1440160"/>
          </a:xfrm>
        </p:spPr>
        <p:txBody>
          <a:bodyPr>
            <a:normAutofit fontScale="90000"/>
          </a:bodyPr>
          <a:lstStyle/>
          <a:p>
            <a:r>
              <a:rPr lang="ru-RU" dirty="0" smtClean="0">
                <a:solidFill>
                  <a:srgbClr val="C00000"/>
                </a:solidFill>
              </a:rPr>
              <a:t>Международный</a:t>
            </a:r>
            <a:r>
              <a:rPr lang="ru-RU" dirty="0" smtClean="0">
                <a:solidFill>
                  <a:srgbClr val="FF0000"/>
                </a:solidFill>
              </a:rPr>
              <a:t> </a:t>
            </a:r>
            <a:r>
              <a:rPr lang="ru-RU" dirty="0" smtClean="0">
                <a:solidFill>
                  <a:srgbClr val="C00000"/>
                </a:solidFill>
              </a:rPr>
              <a:t>интернет-проект «Взгляд иных»</a:t>
            </a:r>
            <a:endParaRPr lang="ru-RU" dirty="0">
              <a:solidFill>
                <a:srgbClr val="C00000"/>
              </a:solidFill>
            </a:endParaRPr>
          </a:p>
        </p:txBody>
      </p:sp>
      <p:sp>
        <p:nvSpPr>
          <p:cNvPr id="3" name="Подзаголовок 2"/>
          <p:cNvSpPr>
            <a:spLocks noGrp="1"/>
          </p:cNvSpPr>
          <p:nvPr>
            <p:ph type="subTitle" idx="1"/>
          </p:nvPr>
        </p:nvSpPr>
        <p:spPr>
          <a:xfrm>
            <a:off x="1371600" y="3717032"/>
            <a:ext cx="5288632" cy="864096"/>
          </a:xfrm>
        </p:spPr>
        <p:txBody>
          <a:bodyPr>
            <a:normAutofit fontScale="77500" lnSpcReduction="20000"/>
          </a:bodyPr>
          <a:lstStyle/>
          <a:p>
            <a:r>
              <a:rPr lang="ru-RU" dirty="0" smtClean="0">
                <a:solidFill>
                  <a:srgbClr val="002060"/>
                </a:solidFill>
              </a:rPr>
              <a:t>Для учащихся, изучающих немецкий язык, как иностранный</a:t>
            </a:r>
            <a:r>
              <a:rPr lang="ru-RU" dirty="0" smtClean="0"/>
              <a:t>.</a:t>
            </a:r>
            <a:endParaRPr lang="ru-RU" dirty="0"/>
          </a:p>
        </p:txBody>
      </p:sp>
      <p:pic>
        <p:nvPicPr>
          <p:cNvPr id="1026" name="Picture 2" descr="brainstorming"/>
          <p:cNvPicPr>
            <a:picLocks noChangeAspect="1" noChangeArrowheads="1"/>
          </p:cNvPicPr>
          <p:nvPr/>
        </p:nvPicPr>
        <p:blipFill>
          <a:blip r:embed="rId2" cstate="print"/>
          <a:srcRect/>
          <a:stretch>
            <a:fillRect/>
          </a:stretch>
        </p:blipFill>
        <p:spPr bwMode="auto">
          <a:xfrm rot="20670134">
            <a:off x="6843255" y="4228336"/>
            <a:ext cx="2016224" cy="2403999"/>
          </a:xfrm>
          <a:prstGeom prst="rect">
            <a:avLst/>
          </a:prstGeom>
          <a:noFill/>
          <a:ln w="9525">
            <a:noFill/>
            <a:miter lim="800000"/>
            <a:headEnd/>
            <a:tailEnd/>
          </a:ln>
        </p:spPr>
      </p:pic>
      <p:pic>
        <p:nvPicPr>
          <p:cNvPr id="1027" name="Picture 3" descr="listy"/>
          <p:cNvPicPr>
            <a:picLocks noChangeAspect="1" noChangeArrowheads="1"/>
          </p:cNvPicPr>
          <p:nvPr/>
        </p:nvPicPr>
        <p:blipFill>
          <a:blip r:embed="rId3" cstate="print"/>
          <a:srcRect/>
          <a:stretch>
            <a:fillRect/>
          </a:stretch>
        </p:blipFill>
        <p:spPr bwMode="auto">
          <a:xfrm>
            <a:off x="444412" y="202895"/>
            <a:ext cx="3600400" cy="227687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fontScale="92500" lnSpcReduction="20000"/>
          </a:bodyPr>
          <a:lstStyle/>
          <a:p>
            <a:r>
              <a:rPr lang="de-DE" b="1" dirty="0">
                <a:solidFill>
                  <a:srgbClr val="00B0F0"/>
                </a:solidFill>
              </a:rPr>
              <a:t>„Das Bild der Anderen“</a:t>
            </a:r>
            <a:r>
              <a:rPr lang="de-DE" dirty="0">
                <a:solidFill>
                  <a:srgbClr val="00B0F0"/>
                </a:solidFill>
              </a:rPr>
              <a:t> </a:t>
            </a:r>
            <a:r>
              <a:rPr lang="de-DE" dirty="0"/>
              <a:t>ist ein internationales E-Mail-Projekt für jugendliche Deutschanfänger. Sein Ziel ist es, die Lernenden schon nach den ersten Deutschstunden dazu zu motivieren, in der Fremdsprache Briefe zu schreiben. Das „Bild“ bietet </a:t>
            </a:r>
            <a:r>
              <a:rPr lang="de-DE" dirty="0" err="1"/>
              <a:t>SchülerInnen</a:t>
            </a:r>
            <a:r>
              <a:rPr lang="de-DE" dirty="0"/>
              <a:t> die Gelegenheit zu erzählen und Fragen zu stellen, sich ein Bild von Gleichaltrigen in fremden Ländern mit anderem kulturellen Hintergrund zu machen – und sich gleichzeitig bewusst darüber zu werden, wer sie selbst sind.</a:t>
            </a:r>
            <a:endParaRPr lang="ru-RU" dirty="0"/>
          </a:p>
          <a:p>
            <a:endParaRPr lang="ru-RU" dirty="0"/>
          </a:p>
        </p:txBody>
      </p:sp>
      <p:graphicFrame>
        <p:nvGraphicFramePr>
          <p:cNvPr id="1026" name="Object 2"/>
          <p:cNvGraphicFramePr>
            <a:graphicFrameLocks noChangeAspect="1"/>
          </p:cNvGraphicFramePr>
          <p:nvPr/>
        </p:nvGraphicFramePr>
        <p:xfrm>
          <a:off x="827584" y="404664"/>
          <a:ext cx="2051050" cy="906463"/>
        </p:xfrm>
        <a:graphic>
          <a:graphicData uri="http://schemas.openxmlformats.org/presentationml/2006/ole">
            <p:oleObj spid="_x0000_s1026" name="Document" r:id="rId3" imgW="2051657" imgH="907205" progId="Word.Document.8">
              <p:embed/>
            </p:oleObj>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IMG_0463.JPG"/>
          <p:cNvPicPr>
            <a:picLocks noGrp="1" noChangeAspect="1"/>
          </p:cNvPicPr>
          <p:nvPr>
            <p:ph idx="1"/>
          </p:nvPr>
        </p:nvPicPr>
        <p:blipFill>
          <a:blip r:embed="rId2" cstate="print"/>
          <a:stretch>
            <a:fillRect/>
          </a:stretch>
        </p:blipFill>
        <p:spPr>
          <a:xfrm>
            <a:off x="4427984" y="1196752"/>
            <a:ext cx="3987614" cy="2675649"/>
          </a:xfrm>
        </p:spPr>
      </p:pic>
      <p:pic>
        <p:nvPicPr>
          <p:cNvPr id="5" name="Рисунок 4" descr="Фото0015.jpg"/>
          <p:cNvPicPr>
            <a:picLocks noChangeAspect="1"/>
          </p:cNvPicPr>
          <p:nvPr/>
        </p:nvPicPr>
        <p:blipFill>
          <a:blip r:embed="rId3" cstate="print"/>
          <a:stretch>
            <a:fillRect/>
          </a:stretch>
        </p:blipFill>
        <p:spPr>
          <a:xfrm>
            <a:off x="755576" y="1916832"/>
            <a:ext cx="3186354" cy="424847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0000" lnSpcReduction="20000"/>
          </a:bodyPr>
          <a:lstStyle/>
          <a:p>
            <a:r>
              <a:rPr lang="de-DE" b="1" dirty="0">
                <a:solidFill>
                  <a:srgbClr val="00B0F0"/>
                </a:solidFill>
              </a:rPr>
              <a:t>Was das Projekt bringt:</a:t>
            </a:r>
            <a:endParaRPr lang="ru-RU" dirty="0">
              <a:solidFill>
                <a:srgbClr val="00B0F0"/>
              </a:solidFill>
            </a:endParaRPr>
          </a:p>
          <a:p>
            <a:pPr lvl="0"/>
            <a:r>
              <a:rPr lang="de-DE" dirty="0"/>
              <a:t>die </a:t>
            </a:r>
            <a:r>
              <a:rPr lang="de-DE" dirty="0" err="1"/>
              <a:t>SchülerInnen</a:t>
            </a:r>
            <a:r>
              <a:rPr lang="de-DE" dirty="0"/>
              <a:t> können v.a. ihre Lese- und Schreibfertigkeit verbessern, Wortschatz und Grammatikstrukturen festigen sowie den Umgang mit Computer und Wörterbuch lernen. </a:t>
            </a:r>
            <a:endParaRPr lang="ru-RU" dirty="0"/>
          </a:p>
          <a:p>
            <a:pPr lvl="0"/>
            <a:r>
              <a:rPr lang="de-DE" dirty="0"/>
              <a:t>auch die schwächeren </a:t>
            </a:r>
            <a:r>
              <a:rPr lang="de-DE" dirty="0" err="1"/>
              <a:t>LernerInnen</a:t>
            </a:r>
            <a:r>
              <a:rPr lang="de-DE" dirty="0"/>
              <a:t> bekommen Erfolgserlebnisse, verlieren die Angst vor dem Schreiben und werden selbstständiger</a:t>
            </a:r>
            <a:endParaRPr lang="ru-RU" dirty="0"/>
          </a:p>
          <a:p>
            <a:pPr lvl="0"/>
            <a:r>
              <a:rPr lang="de-DE" dirty="0"/>
              <a:t>das Lernen wird lebendiger und die allgemeine Motivation Deutsch zu lernen steigt, da die Kommunikation “echt” ist. </a:t>
            </a:r>
            <a:endParaRPr lang="ru-RU" dirty="0"/>
          </a:p>
          <a:p>
            <a:pPr lvl="0"/>
            <a:r>
              <a:rPr lang="de-DE" dirty="0"/>
              <a:t>de Lernenden beschäftigen sich mit der Kultur und dem Alltag des Briefpartners, es werden Kontakte geknüpft und manchmal sogar Freundschaften geschlossen.</a:t>
            </a:r>
            <a:endParaRPr lang="ru-RU" dirty="0"/>
          </a:p>
          <a:p>
            <a:endParaRPr lang="ru-RU" dirty="0"/>
          </a:p>
        </p:txBody>
      </p:sp>
      <p:graphicFrame>
        <p:nvGraphicFramePr>
          <p:cNvPr id="2050" name="Object 2"/>
          <p:cNvGraphicFramePr>
            <a:graphicFrameLocks noChangeAspect="1"/>
          </p:cNvGraphicFramePr>
          <p:nvPr/>
        </p:nvGraphicFramePr>
        <p:xfrm>
          <a:off x="6804248" y="5445224"/>
          <a:ext cx="2051050" cy="906463"/>
        </p:xfrm>
        <a:graphic>
          <a:graphicData uri="http://schemas.openxmlformats.org/presentationml/2006/ole">
            <p:oleObj spid="_x0000_s2050" name="Document" r:id="rId4" imgW="2051657" imgH="907205" progId="Word.Document.8">
              <p:embed/>
            </p:oleObj>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r>
              <a:rPr lang="en-US" dirty="0"/>
              <a:t>Das "</a:t>
            </a:r>
            <a:r>
              <a:rPr lang="en-US" dirty="0" err="1"/>
              <a:t>Bild</a:t>
            </a:r>
            <a:r>
              <a:rPr lang="en-US" dirty="0"/>
              <a:t> </a:t>
            </a:r>
            <a:r>
              <a:rPr lang="en-US" dirty="0" err="1"/>
              <a:t>der</a:t>
            </a:r>
            <a:r>
              <a:rPr lang="en-US" dirty="0"/>
              <a:t> </a:t>
            </a:r>
            <a:r>
              <a:rPr lang="en-US" dirty="0" err="1"/>
              <a:t>Anderen</a:t>
            </a:r>
            <a:r>
              <a:rPr lang="en-US" dirty="0"/>
              <a:t>" </a:t>
            </a:r>
            <a:r>
              <a:rPr lang="en-US" dirty="0" err="1"/>
              <a:t>ist</a:t>
            </a:r>
            <a:r>
              <a:rPr lang="en-US" dirty="0"/>
              <a:t> </a:t>
            </a:r>
            <a:r>
              <a:rPr lang="en-US" dirty="0" err="1"/>
              <a:t>ein</a:t>
            </a:r>
            <a:r>
              <a:rPr lang="en-US" dirty="0"/>
              <a:t> </a:t>
            </a:r>
            <a:r>
              <a:rPr lang="en-US" dirty="0" err="1"/>
              <a:t>Projekt</a:t>
            </a:r>
            <a:r>
              <a:rPr lang="en-US" dirty="0"/>
              <a:t> </a:t>
            </a:r>
            <a:r>
              <a:rPr lang="en-US" dirty="0" err="1"/>
              <a:t>für</a:t>
            </a:r>
            <a:r>
              <a:rPr lang="en-US" dirty="0"/>
              <a:t> </a:t>
            </a:r>
            <a:r>
              <a:rPr lang="en-US" dirty="0" err="1"/>
              <a:t>Lernergruppen</a:t>
            </a:r>
            <a:r>
              <a:rPr lang="en-US" dirty="0"/>
              <a:t>, die </a:t>
            </a:r>
            <a:r>
              <a:rPr lang="en-US" dirty="0" err="1"/>
              <a:t>möglichst</a:t>
            </a:r>
            <a:r>
              <a:rPr lang="en-US" dirty="0"/>
              <a:t> </a:t>
            </a:r>
            <a:r>
              <a:rPr lang="en-US" dirty="0" err="1"/>
              <a:t>im</a:t>
            </a:r>
            <a:r>
              <a:rPr lang="en-US" dirty="0"/>
              <a:t> </a:t>
            </a:r>
            <a:r>
              <a:rPr lang="en-US" dirty="0" err="1"/>
              <a:t>gleichen</a:t>
            </a:r>
            <a:r>
              <a:rPr lang="en-US" dirty="0"/>
              <a:t> Alter </a:t>
            </a:r>
            <a:r>
              <a:rPr lang="en-US" dirty="0" err="1"/>
              <a:t>sind</a:t>
            </a:r>
            <a:r>
              <a:rPr lang="en-US" dirty="0"/>
              <a:t> und </a:t>
            </a:r>
            <a:r>
              <a:rPr lang="en-US" dirty="0" err="1"/>
              <a:t>beide</a:t>
            </a:r>
            <a:r>
              <a:rPr lang="en-US" dirty="0"/>
              <a:t> Deutsch </a:t>
            </a:r>
            <a:r>
              <a:rPr lang="en-US" dirty="0" err="1"/>
              <a:t>als</a:t>
            </a:r>
            <a:r>
              <a:rPr lang="en-US" dirty="0"/>
              <a:t> </a:t>
            </a:r>
            <a:r>
              <a:rPr lang="en-US" dirty="0" err="1"/>
              <a:t>Fremdsprache</a:t>
            </a:r>
            <a:r>
              <a:rPr lang="en-US" dirty="0"/>
              <a:t> </a:t>
            </a:r>
            <a:r>
              <a:rPr lang="en-US" dirty="0" err="1"/>
              <a:t>benutzen</a:t>
            </a:r>
            <a:r>
              <a:rPr lang="en-US" dirty="0"/>
              <a:t>. </a:t>
            </a:r>
            <a:r>
              <a:rPr lang="en-US" dirty="0">
                <a:solidFill>
                  <a:srgbClr val="00B0F0"/>
                </a:solidFill>
              </a:rPr>
              <a:t>Es </a:t>
            </a:r>
            <a:r>
              <a:rPr lang="en-US" dirty="0" err="1">
                <a:solidFill>
                  <a:srgbClr val="00B0F0"/>
                </a:solidFill>
              </a:rPr>
              <a:t>ist</a:t>
            </a:r>
            <a:r>
              <a:rPr lang="en-US" dirty="0">
                <a:solidFill>
                  <a:srgbClr val="00B0F0"/>
                </a:solidFill>
              </a:rPr>
              <a:t> </a:t>
            </a:r>
            <a:r>
              <a:rPr lang="en-US" b="1" dirty="0" err="1">
                <a:solidFill>
                  <a:srgbClr val="00B0F0"/>
                </a:solidFill>
              </a:rPr>
              <a:t>nicht</a:t>
            </a:r>
            <a:r>
              <a:rPr lang="en-US" b="1" dirty="0">
                <a:solidFill>
                  <a:srgbClr val="00B0F0"/>
                </a:solidFill>
              </a:rPr>
              <a:t> </a:t>
            </a:r>
            <a:r>
              <a:rPr lang="en-US" b="1" dirty="0" err="1">
                <a:solidFill>
                  <a:srgbClr val="00B0F0"/>
                </a:solidFill>
              </a:rPr>
              <a:t>für</a:t>
            </a:r>
            <a:r>
              <a:rPr lang="en-US" b="1" dirty="0">
                <a:solidFill>
                  <a:srgbClr val="00B0F0"/>
                </a:solidFill>
              </a:rPr>
              <a:t> </a:t>
            </a:r>
            <a:r>
              <a:rPr lang="en-US" b="1" dirty="0" err="1">
                <a:solidFill>
                  <a:srgbClr val="00B0F0"/>
                </a:solidFill>
              </a:rPr>
              <a:t>Muttersprachler</a:t>
            </a:r>
            <a:r>
              <a:rPr lang="en-US" dirty="0">
                <a:solidFill>
                  <a:srgbClr val="00B0F0"/>
                </a:solidFill>
              </a:rPr>
              <a:t> </a:t>
            </a:r>
            <a:r>
              <a:rPr lang="en-US" dirty="0" err="1">
                <a:solidFill>
                  <a:srgbClr val="00B0F0"/>
                </a:solidFill>
              </a:rPr>
              <a:t>aus</a:t>
            </a:r>
            <a:r>
              <a:rPr lang="en-US" dirty="0">
                <a:solidFill>
                  <a:srgbClr val="00B0F0"/>
                </a:solidFill>
              </a:rPr>
              <a:t> </a:t>
            </a:r>
            <a:r>
              <a:rPr lang="en-US" dirty="0" err="1">
                <a:solidFill>
                  <a:srgbClr val="00B0F0"/>
                </a:solidFill>
              </a:rPr>
              <a:t>deutschsprachigen</a:t>
            </a:r>
            <a:r>
              <a:rPr lang="en-US" dirty="0">
                <a:solidFill>
                  <a:srgbClr val="00B0F0"/>
                </a:solidFill>
              </a:rPr>
              <a:t> </a:t>
            </a:r>
            <a:r>
              <a:rPr lang="en-US" dirty="0" err="1">
                <a:solidFill>
                  <a:srgbClr val="00B0F0"/>
                </a:solidFill>
              </a:rPr>
              <a:t>Ländern</a:t>
            </a:r>
            <a:r>
              <a:rPr lang="en-US" dirty="0">
                <a:solidFill>
                  <a:srgbClr val="00B0F0"/>
                </a:solidFill>
              </a:rPr>
              <a:t> </a:t>
            </a:r>
            <a:r>
              <a:rPr lang="en-US" dirty="0" err="1">
                <a:solidFill>
                  <a:srgbClr val="00B0F0"/>
                </a:solidFill>
              </a:rPr>
              <a:t>gedacht</a:t>
            </a:r>
            <a:r>
              <a:rPr lang="en-US" dirty="0">
                <a:solidFill>
                  <a:srgbClr val="00B0F0"/>
                </a:solidFill>
              </a:rPr>
              <a:t> </a:t>
            </a:r>
            <a:r>
              <a:rPr lang="en-US" dirty="0"/>
              <a:t>(</a:t>
            </a:r>
            <a:r>
              <a:rPr lang="en-US" dirty="0" err="1"/>
              <a:t>wer</a:t>
            </a:r>
            <a:r>
              <a:rPr lang="en-US" dirty="0"/>
              <a:t> Partner </a:t>
            </a:r>
            <a:r>
              <a:rPr lang="en-US" dirty="0" err="1"/>
              <a:t>aus</a:t>
            </a:r>
            <a:r>
              <a:rPr lang="en-US" dirty="0"/>
              <a:t> Deutschland, </a:t>
            </a:r>
            <a:r>
              <a:rPr lang="en-US" dirty="0" err="1"/>
              <a:t>Österreich</a:t>
            </a:r>
            <a:r>
              <a:rPr lang="en-US" dirty="0"/>
              <a:t> </a:t>
            </a:r>
            <a:r>
              <a:rPr lang="en-US" dirty="0" err="1"/>
              <a:t>oder</a:t>
            </a:r>
            <a:r>
              <a:rPr lang="en-US" dirty="0"/>
              <a:t> </a:t>
            </a:r>
            <a:r>
              <a:rPr lang="en-US" dirty="0" err="1"/>
              <a:t>der</a:t>
            </a:r>
            <a:r>
              <a:rPr lang="en-US" dirty="0"/>
              <a:t> </a:t>
            </a:r>
            <a:r>
              <a:rPr lang="en-US" dirty="0" err="1"/>
              <a:t>Schweiz</a:t>
            </a:r>
            <a:r>
              <a:rPr lang="en-US" dirty="0"/>
              <a:t> </a:t>
            </a:r>
            <a:r>
              <a:rPr lang="en-US" dirty="0" err="1"/>
              <a:t>sucht</a:t>
            </a:r>
            <a:r>
              <a:rPr lang="en-US" dirty="0"/>
              <a:t>, den </a:t>
            </a:r>
            <a:r>
              <a:rPr lang="en-US" dirty="0" err="1"/>
              <a:t>möchten</a:t>
            </a:r>
            <a:r>
              <a:rPr lang="en-US" dirty="0"/>
              <a:t> </a:t>
            </a:r>
            <a:r>
              <a:rPr lang="en-US" dirty="0" err="1"/>
              <a:t>wir</a:t>
            </a:r>
            <a:r>
              <a:rPr lang="en-US" dirty="0"/>
              <a:t> auf </a:t>
            </a:r>
            <a:r>
              <a:rPr lang="en-US" dirty="0" err="1"/>
              <a:t>Initiativen</a:t>
            </a:r>
            <a:r>
              <a:rPr lang="en-US" dirty="0"/>
              <a:t> </a:t>
            </a:r>
            <a:r>
              <a:rPr lang="en-US" dirty="0" err="1"/>
              <a:t>wie</a:t>
            </a:r>
            <a:r>
              <a:rPr lang="en-US" dirty="0"/>
              <a:t> </a:t>
            </a:r>
            <a:r>
              <a:rPr lang="en-US" dirty="0" err="1"/>
              <a:t>z.B</a:t>
            </a:r>
            <a:r>
              <a:rPr lang="en-US" dirty="0"/>
              <a:t>. </a:t>
            </a:r>
            <a:r>
              <a:rPr lang="en-US" u="sng" dirty="0" err="1">
                <a:hlinkClick r:id="rId2"/>
              </a:rPr>
              <a:t>eTwinning</a:t>
            </a:r>
            <a:r>
              <a:rPr lang="en-US" dirty="0"/>
              <a:t> </a:t>
            </a:r>
            <a:r>
              <a:rPr lang="en-US" dirty="0" err="1"/>
              <a:t>verweisen</a:t>
            </a:r>
            <a:r>
              <a:rPr lang="en-US" dirty="0"/>
              <a:t>). </a:t>
            </a:r>
            <a:br>
              <a:rPr lang="en-US" dirty="0"/>
            </a:br>
            <a:r>
              <a:rPr lang="en-US" dirty="0"/>
              <a:t/>
            </a:r>
            <a:br>
              <a:rPr lang="en-US" dirty="0"/>
            </a:b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692696"/>
            <a:ext cx="7776864" cy="724942"/>
          </a:xfrm>
        </p:spPr>
        <p:txBody>
          <a:bodyPr>
            <a:noAutofit/>
          </a:bodyPr>
          <a:lstStyle/>
          <a:p>
            <a:r>
              <a:rPr lang="de-DE" sz="2400" b="1" dirty="0">
                <a:solidFill>
                  <a:schemeClr val="accent6">
                    <a:lumMod val="75000"/>
                  </a:schemeClr>
                </a:solidFill>
                <a:latin typeface="Times New Roman" pitchFamily="18" charset="0"/>
                <a:cs typeface="Times New Roman" pitchFamily="18" charset="0"/>
              </a:rPr>
              <a:t>Meinungen von </a:t>
            </a:r>
            <a:r>
              <a:rPr lang="de-DE" sz="2400" b="1" dirty="0" err="1">
                <a:solidFill>
                  <a:schemeClr val="accent6">
                    <a:lumMod val="75000"/>
                  </a:schemeClr>
                </a:solidFill>
                <a:latin typeface="Times New Roman" pitchFamily="18" charset="0"/>
                <a:cs typeface="Times New Roman" pitchFamily="18" charset="0"/>
              </a:rPr>
              <a:t>SchülerInnen</a:t>
            </a:r>
            <a:r>
              <a:rPr lang="de-DE" sz="2400" b="1" dirty="0">
                <a:solidFill>
                  <a:schemeClr val="accent6">
                    <a:lumMod val="75000"/>
                  </a:schemeClr>
                </a:solidFill>
                <a:latin typeface="Times New Roman" pitchFamily="18" charset="0"/>
                <a:cs typeface="Times New Roman" pitchFamily="18" charset="0"/>
              </a:rPr>
              <a:t> zum „Bild“-Projekt</a:t>
            </a:r>
            <a:r>
              <a:rPr lang="ru-RU" sz="2400" dirty="0">
                <a:solidFill>
                  <a:schemeClr val="accent6">
                    <a:lumMod val="75000"/>
                  </a:schemeClr>
                </a:solidFill>
                <a:latin typeface="Times New Roman" pitchFamily="18" charset="0"/>
                <a:cs typeface="Times New Roman" pitchFamily="18" charset="0"/>
              </a:rPr>
              <a:t/>
            </a:r>
            <a:br>
              <a:rPr lang="ru-RU" sz="2400" dirty="0">
                <a:solidFill>
                  <a:schemeClr val="accent6">
                    <a:lumMod val="75000"/>
                  </a:schemeClr>
                </a:solidFill>
                <a:latin typeface="Times New Roman" pitchFamily="18" charset="0"/>
                <a:cs typeface="Times New Roman" pitchFamily="18" charset="0"/>
              </a:rPr>
            </a:br>
            <a:endParaRPr lang="ru-RU" sz="2400" dirty="0">
              <a:solidFill>
                <a:schemeClr val="accent6">
                  <a:lumMod val="75000"/>
                </a:schemeClr>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47500" lnSpcReduction="20000"/>
          </a:bodyPr>
          <a:lstStyle/>
          <a:p>
            <a:r>
              <a:rPr lang="de-DE" dirty="0">
                <a:solidFill>
                  <a:srgbClr val="00B0F0"/>
                </a:solidFill>
              </a:rPr>
              <a:t>Pernille:</a:t>
            </a:r>
            <a:endParaRPr lang="ru-RU" dirty="0">
              <a:solidFill>
                <a:srgbClr val="00B0F0"/>
              </a:solidFill>
            </a:endParaRPr>
          </a:p>
          <a:p>
            <a:r>
              <a:rPr lang="de-DE" i="1" dirty="0"/>
              <a:t>Ich finde, es ist eine tolle Idee mit noch einer Klasse zu schreiben. Nur nicht mit einer deutschen Klasse, denn es ist am besten, sie sind auf derselben Ebene wie wir. Ich finde, es macht riesig Spaß, mit einer Klasse aus einem fremden Land zu korrespondieren, und dass wir sehr viel davon lernen!</a:t>
            </a:r>
            <a:endParaRPr lang="ru-RU" dirty="0"/>
          </a:p>
          <a:p>
            <a:r>
              <a:rPr lang="de-DE" dirty="0"/>
              <a:t> </a:t>
            </a:r>
            <a:endParaRPr lang="ru-RU" dirty="0"/>
          </a:p>
          <a:p>
            <a:r>
              <a:rPr lang="de-DE" dirty="0">
                <a:solidFill>
                  <a:srgbClr val="00B0F0"/>
                </a:solidFill>
              </a:rPr>
              <a:t>Erik: </a:t>
            </a:r>
            <a:endParaRPr lang="ru-RU" dirty="0">
              <a:solidFill>
                <a:srgbClr val="00B0F0"/>
              </a:solidFill>
            </a:endParaRPr>
          </a:p>
          <a:p>
            <a:r>
              <a:rPr lang="de-DE" i="1" dirty="0"/>
              <a:t>Ich fand es toll, mit anderen Kindern zu schreiben!! Beim Lernen aus dem Deutschbuch lernt man die Basis, jetzt konnten wir unser Können anwenden. </a:t>
            </a:r>
            <a:endParaRPr lang="ru-RU" dirty="0"/>
          </a:p>
          <a:p>
            <a:r>
              <a:rPr lang="de-DE" dirty="0"/>
              <a:t> </a:t>
            </a:r>
            <a:endParaRPr lang="ru-RU" dirty="0"/>
          </a:p>
          <a:p>
            <a:r>
              <a:rPr lang="de-DE" dirty="0" err="1">
                <a:solidFill>
                  <a:srgbClr val="00B0F0"/>
                </a:solidFill>
              </a:rPr>
              <a:t>Steijn</a:t>
            </a:r>
            <a:r>
              <a:rPr lang="de-DE" dirty="0">
                <a:solidFill>
                  <a:srgbClr val="00B0F0"/>
                </a:solidFill>
              </a:rPr>
              <a:t>: </a:t>
            </a:r>
            <a:endParaRPr lang="ru-RU" dirty="0">
              <a:solidFill>
                <a:srgbClr val="00B0F0"/>
              </a:solidFill>
            </a:endParaRPr>
          </a:p>
          <a:p>
            <a:r>
              <a:rPr lang="de-DE" i="1" dirty="0"/>
              <a:t>Eine lehrreiche Erfahrung, Leute aus anderen Ländern kennen zu lernen. Wie man dort lebt usw. Mit Projekten wendet man die Theorie auf angenehme Weise an. Außer besser Deutsch lernt man eine andere Kultur kennen. </a:t>
            </a:r>
            <a:endParaRPr lang="ru-RU" dirty="0"/>
          </a:p>
          <a:p>
            <a:r>
              <a:rPr lang="de-DE" dirty="0"/>
              <a:t> </a:t>
            </a:r>
            <a:endParaRPr lang="ru-RU" dirty="0"/>
          </a:p>
          <a:p>
            <a:r>
              <a:rPr lang="de-DE" dirty="0" err="1">
                <a:solidFill>
                  <a:srgbClr val="00B0F0"/>
                </a:solidFill>
              </a:rPr>
              <a:t>Martijn</a:t>
            </a:r>
            <a:r>
              <a:rPr lang="de-DE" dirty="0">
                <a:solidFill>
                  <a:srgbClr val="00B0F0"/>
                </a:solidFill>
              </a:rPr>
              <a:t>: </a:t>
            </a:r>
            <a:endParaRPr lang="ru-RU" dirty="0">
              <a:solidFill>
                <a:srgbClr val="00B0F0"/>
              </a:solidFill>
            </a:endParaRPr>
          </a:p>
          <a:p>
            <a:r>
              <a:rPr lang="de-DE" i="1" dirty="0"/>
              <a:t>Nach meiner Ansicht ist dies lehrreicher als eine Sprache lernen aus einem Buch: man muss Deutsch reden, sonst versteht man einen nicht. Man kann es vergleichen mit einem Urlaub in Frankreich: wenn man sich verständigen will, muss man Französisch reden.</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fontScale="70000" lnSpcReduction="20000"/>
          </a:bodyPr>
          <a:lstStyle/>
          <a:p>
            <a:r>
              <a:rPr lang="en-US" b="1" dirty="0">
                <a:solidFill>
                  <a:srgbClr val="FF0000"/>
                </a:solidFill>
              </a:rPr>
              <a:t>"Das </a:t>
            </a:r>
            <a:r>
              <a:rPr lang="en-US" b="1" dirty="0" err="1">
                <a:solidFill>
                  <a:srgbClr val="FF0000"/>
                </a:solidFill>
              </a:rPr>
              <a:t>Bild</a:t>
            </a:r>
            <a:r>
              <a:rPr lang="en-US" b="1" dirty="0">
                <a:solidFill>
                  <a:srgbClr val="FF0000"/>
                </a:solidFill>
              </a:rPr>
              <a:t> </a:t>
            </a:r>
            <a:r>
              <a:rPr lang="en-US" b="1" dirty="0" err="1">
                <a:solidFill>
                  <a:srgbClr val="FF0000"/>
                </a:solidFill>
              </a:rPr>
              <a:t>der</a:t>
            </a:r>
            <a:r>
              <a:rPr lang="en-US" b="1" dirty="0">
                <a:solidFill>
                  <a:srgbClr val="FF0000"/>
                </a:solidFill>
              </a:rPr>
              <a:t> </a:t>
            </a:r>
            <a:r>
              <a:rPr lang="en-US" b="1" dirty="0" err="1">
                <a:solidFill>
                  <a:srgbClr val="FF0000"/>
                </a:solidFill>
              </a:rPr>
              <a:t>Anderen</a:t>
            </a:r>
            <a:r>
              <a:rPr lang="en-US" dirty="0">
                <a:solidFill>
                  <a:srgbClr val="FF0000"/>
                </a:solidFill>
              </a:rPr>
              <a:t>" </a:t>
            </a:r>
            <a:r>
              <a:rPr lang="en-US" dirty="0" err="1"/>
              <a:t>entstand</a:t>
            </a:r>
            <a:r>
              <a:rPr lang="en-US" dirty="0"/>
              <a:t> 1989 </a:t>
            </a:r>
            <a:r>
              <a:rPr lang="en-US" dirty="0" err="1"/>
              <a:t>im</a:t>
            </a:r>
            <a:r>
              <a:rPr lang="en-US" dirty="0"/>
              <a:t> </a:t>
            </a:r>
            <a:r>
              <a:rPr lang="en-US" dirty="0" err="1"/>
              <a:t>Rahmen</a:t>
            </a:r>
            <a:r>
              <a:rPr lang="en-US" dirty="0"/>
              <a:t> des </a:t>
            </a:r>
            <a:r>
              <a:rPr lang="en-US" i="1" dirty="0"/>
              <a:t>European Schools Project</a:t>
            </a:r>
            <a:r>
              <a:rPr lang="en-US" dirty="0"/>
              <a:t> (ESP). ESP </a:t>
            </a:r>
            <a:r>
              <a:rPr lang="en-US" dirty="0" err="1"/>
              <a:t>wurde</a:t>
            </a:r>
            <a:r>
              <a:rPr lang="en-US" dirty="0"/>
              <a:t> 1988 von </a:t>
            </a:r>
            <a:r>
              <a:rPr lang="en-US" dirty="0" err="1"/>
              <a:t>Mitarbeitern</a:t>
            </a:r>
            <a:r>
              <a:rPr lang="en-US" dirty="0"/>
              <a:t> </a:t>
            </a:r>
            <a:r>
              <a:rPr lang="en-US" dirty="0" err="1"/>
              <a:t>der</a:t>
            </a:r>
            <a:r>
              <a:rPr lang="en-US" dirty="0"/>
              <a:t> </a:t>
            </a:r>
            <a:r>
              <a:rPr lang="en-US" dirty="0" err="1"/>
              <a:t>Universität</a:t>
            </a:r>
            <a:r>
              <a:rPr lang="en-US" dirty="0"/>
              <a:t> Amsterdam </a:t>
            </a:r>
            <a:r>
              <a:rPr lang="en-US" dirty="0" err="1"/>
              <a:t>gegründet</a:t>
            </a:r>
            <a:r>
              <a:rPr lang="en-US" dirty="0"/>
              <a:t>. Man </a:t>
            </a:r>
            <a:r>
              <a:rPr lang="en-US" dirty="0" err="1"/>
              <a:t>kam</a:t>
            </a:r>
            <a:r>
              <a:rPr lang="en-US" dirty="0"/>
              <a:t> </a:t>
            </a:r>
            <a:r>
              <a:rPr lang="en-US" dirty="0" err="1"/>
              <a:t>dort</a:t>
            </a:r>
            <a:r>
              <a:rPr lang="en-US" dirty="0"/>
              <a:t> auf die </a:t>
            </a:r>
            <a:r>
              <a:rPr lang="en-US" dirty="0" err="1"/>
              <a:t>Idee</a:t>
            </a:r>
            <a:r>
              <a:rPr lang="en-US" dirty="0"/>
              <a:t>, den </a:t>
            </a:r>
            <a:r>
              <a:rPr lang="en-US" dirty="0" err="1"/>
              <a:t>Unterricht</a:t>
            </a:r>
            <a:r>
              <a:rPr lang="en-US" dirty="0"/>
              <a:t> </a:t>
            </a:r>
            <a:r>
              <a:rPr lang="en-US" dirty="0" err="1"/>
              <a:t>zu</a:t>
            </a:r>
            <a:r>
              <a:rPr lang="en-US" dirty="0"/>
              <a:t> </a:t>
            </a:r>
            <a:r>
              <a:rPr lang="en-US" dirty="0" err="1"/>
              <a:t>verbessern</a:t>
            </a:r>
            <a:r>
              <a:rPr lang="en-US" dirty="0"/>
              <a:t>, </a:t>
            </a:r>
            <a:r>
              <a:rPr lang="en-US" dirty="0" err="1"/>
              <a:t>indem</a:t>
            </a:r>
            <a:r>
              <a:rPr lang="en-US" dirty="0"/>
              <a:t> man die </a:t>
            </a:r>
            <a:r>
              <a:rPr lang="en-US" dirty="0" err="1"/>
              <a:t>außerschulische</a:t>
            </a:r>
            <a:r>
              <a:rPr lang="en-US" dirty="0"/>
              <a:t> </a:t>
            </a:r>
            <a:r>
              <a:rPr lang="en-US" dirty="0" err="1"/>
              <a:t>Realität</a:t>
            </a:r>
            <a:r>
              <a:rPr lang="en-US" dirty="0"/>
              <a:t> ins </a:t>
            </a:r>
            <a:r>
              <a:rPr lang="en-US" dirty="0" err="1"/>
              <a:t>Klassenzimmer</a:t>
            </a:r>
            <a:r>
              <a:rPr lang="en-US" dirty="0"/>
              <a:t> holt und </a:t>
            </a:r>
            <a:r>
              <a:rPr lang="en-US" dirty="0" err="1"/>
              <a:t>damit</a:t>
            </a:r>
            <a:r>
              <a:rPr lang="en-US" dirty="0"/>
              <a:t> die </a:t>
            </a:r>
            <a:r>
              <a:rPr lang="en-US" dirty="0" err="1"/>
              <a:t>Wände</a:t>
            </a:r>
            <a:r>
              <a:rPr lang="en-US" dirty="0"/>
              <a:t> des </a:t>
            </a:r>
            <a:r>
              <a:rPr lang="en-US" dirty="0" err="1"/>
              <a:t>Klassenzimmers</a:t>
            </a:r>
            <a:r>
              <a:rPr lang="en-US" dirty="0"/>
              <a:t> "</a:t>
            </a:r>
            <a:r>
              <a:rPr lang="en-US" dirty="0" err="1"/>
              <a:t>niederreißt</a:t>
            </a:r>
            <a:r>
              <a:rPr lang="en-US" dirty="0"/>
              <a:t>". </a:t>
            </a:r>
            <a:br>
              <a:rPr lang="en-US" dirty="0"/>
            </a:br>
            <a:r>
              <a:rPr lang="en-US" dirty="0"/>
              <a:t/>
            </a:r>
            <a:br>
              <a:rPr lang="en-US" dirty="0"/>
            </a:br>
            <a:r>
              <a:rPr lang="en-US" dirty="0" err="1"/>
              <a:t>Diese</a:t>
            </a:r>
            <a:r>
              <a:rPr lang="en-US" dirty="0"/>
              <a:t> </a:t>
            </a:r>
            <a:r>
              <a:rPr lang="en-US" dirty="0" err="1"/>
              <a:t>Idee</a:t>
            </a:r>
            <a:r>
              <a:rPr lang="en-US" dirty="0"/>
              <a:t> war </a:t>
            </a:r>
            <a:r>
              <a:rPr lang="en-US" dirty="0" err="1"/>
              <a:t>vielleicht</a:t>
            </a:r>
            <a:r>
              <a:rPr lang="en-US" dirty="0"/>
              <a:t> </a:t>
            </a:r>
            <a:r>
              <a:rPr lang="en-US" dirty="0" err="1"/>
              <a:t>nicht</a:t>
            </a:r>
            <a:r>
              <a:rPr lang="en-US" dirty="0"/>
              <a:t> </a:t>
            </a:r>
            <a:r>
              <a:rPr lang="en-US" dirty="0" err="1"/>
              <a:t>revolutionär</a:t>
            </a:r>
            <a:r>
              <a:rPr lang="en-US" dirty="0"/>
              <a:t>, das </a:t>
            </a:r>
            <a:r>
              <a:rPr lang="en-US" dirty="0" err="1"/>
              <a:t>gewählte</a:t>
            </a:r>
            <a:r>
              <a:rPr lang="en-US" dirty="0"/>
              <a:t> Medium E-Mail </a:t>
            </a:r>
            <a:r>
              <a:rPr lang="en-US" dirty="0" err="1"/>
              <a:t>dagegen</a:t>
            </a:r>
            <a:r>
              <a:rPr lang="en-US" dirty="0"/>
              <a:t> war </a:t>
            </a:r>
            <a:r>
              <a:rPr lang="en-US" dirty="0" err="1"/>
              <a:t>seinerzeit</a:t>
            </a:r>
            <a:r>
              <a:rPr lang="en-US" dirty="0"/>
              <a:t> fast </a:t>
            </a:r>
            <a:r>
              <a:rPr lang="en-US" dirty="0" err="1"/>
              <a:t>reine</a:t>
            </a:r>
            <a:r>
              <a:rPr lang="en-US" dirty="0"/>
              <a:t> "Science Fiction". Die </a:t>
            </a:r>
            <a:r>
              <a:rPr lang="en-US" dirty="0" err="1"/>
              <a:t>ersten</a:t>
            </a:r>
            <a:r>
              <a:rPr lang="en-US" dirty="0"/>
              <a:t> ESP-</a:t>
            </a:r>
            <a:r>
              <a:rPr lang="en-US" dirty="0" err="1"/>
              <a:t>Schulen</a:t>
            </a:r>
            <a:r>
              <a:rPr lang="en-US" dirty="0"/>
              <a:t> </a:t>
            </a:r>
            <a:r>
              <a:rPr lang="en-US" dirty="0" err="1"/>
              <a:t>schafften</a:t>
            </a:r>
            <a:r>
              <a:rPr lang="en-US" dirty="0"/>
              <a:t> </a:t>
            </a:r>
            <a:r>
              <a:rPr lang="en-US" dirty="0" err="1"/>
              <a:t>sich</a:t>
            </a:r>
            <a:r>
              <a:rPr lang="en-US" dirty="0"/>
              <a:t> </a:t>
            </a:r>
            <a:r>
              <a:rPr lang="en-US" dirty="0" err="1"/>
              <a:t>damals</a:t>
            </a:r>
            <a:r>
              <a:rPr lang="en-US" dirty="0"/>
              <a:t> 1200-Baud-Modems an – </a:t>
            </a:r>
            <a:r>
              <a:rPr lang="en-US" dirty="0" err="1"/>
              <a:t>heute</a:t>
            </a:r>
            <a:r>
              <a:rPr lang="en-US" dirty="0"/>
              <a:t> </a:t>
            </a:r>
            <a:r>
              <a:rPr lang="en-US" dirty="0" err="1"/>
              <a:t>sind</a:t>
            </a:r>
            <a:r>
              <a:rPr lang="en-US" dirty="0"/>
              <a:t> </a:t>
            </a:r>
            <a:r>
              <a:rPr lang="en-US" dirty="0" err="1"/>
              <a:t>Breitband-Anschlüsse</a:t>
            </a:r>
            <a:r>
              <a:rPr lang="en-US" dirty="0"/>
              <a:t> Standard! (</a:t>
            </a:r>
            <a:r>
              <a:rPr lang="en-US" dirty="0" err="1"/>
              <a:t>Lesen</a:t>
            </a:r>
            <a:r>
              <a:rPr lang="en-US" dirty="0"/>
              <a:t> </a:t>
            </a:r>
            <a:r>
              <a:rPr lang="en-US" dirty="0" err="1"/>
              <a:t>Sie</a:t>
            </a:r>
            <a:r>
              <a:rPr lang="en-US" dirty="0"/>
              <a:t> </a:t>
            </a:r>
            <a:r>
              <a:rPr lang="en-US" dirty="0" err="1"/>
              <a:t>im</a:t>
            </a:r>
            <a:r>
              <a:rPr lang="en-US" dirty="0"/>
              <a:t> </a:t>
            </a:r>
            <a:r>
              <a:rPr lang="en-US" dirty="0" err="1"/>
              <a:t>weiter</a:t>
            </a:r>
            <a:r>
              <a:rPr lang="en-US" dirty="0"/>
              <a:t> </a:t>
            </a:r>
            <a:r>
              <a:rPr lang="en-US" dirty="0" err="1"/>
              <a:t>im</a:t>
            </a:r>
            <a:r>
              <a:rPr lang="en-US" dirty="0"/>
              <a:t> </a:t>
            </a:r>
            <a:r>
              <a:rPr lang="en-US" dirty="0" err="1"/>
              <a:t>Lehrerhandbuch</a:t>
            </a:r>
            <a:r>
              <a:rPr lang="en-US" dirty="0"/>
              <a:t> des </a:t>
            </a:r>
            <a:r>
              <a:rPr lang="en-US" u="sng" dirty="0">
                <a:hlinkClick r:id="rId2"/>
              </a:rPr>
              <a:t>Download-</a:t>
            </a:r>
            <a:r>
              <a:rPr lang="en-US" u="sng" dirty="0" err="1">
                <a:hlinkClick r:id="rId2"/>
              </a:rPr>
              <a:t>Verzeichnisses</a:t>
            </a:r>
            <a:r>
              <a:rPr lang="en-US" dirty="0"/>
              <a:t>). </a:t>
            </a:r>
            <a:br>
              <a:rPr lang="en-US" dirty="0"/>
            </a:br>
            <a:r>
              <a:rPr lang="en-US" dirty="0"/>
              <a:t/>
            </a:r>
            <a:br>
              <a:rPr lang="en-US" dirty="0"/>
            </a:br>
            <a:r>
              <a:rPr lang="en-US" dirty="0"/>
              <a:t>"Das </a:t>
            </a:r>
            <a:r>
              <a:rPr lang="en-US" dirty="0" err="1"/>
              <a:t>Bild</a:t>
            </a:r>
            <a:r>
              <a:rPr lang="en-US" dirty="0"/>
              <a:t> </a:t>
            </a:r>
            <a:r>
              <a:rPr lang="en-US" dirty="0" err="1"/>
              <a:t>der</a:t>
            </a:r>
            <a:r>
              <a:rPr lang="en-US" dirty="0"/>
              <a:t> </a:t>
            </a:r>
            <a:r>
              <a:rPr lang="en-US" dirty="0" err="1"/>
              <a:t>Anderen</a:t>
            </a:r>
            <a:r>
              <a:rPr lang="en-US" dirty="0"/>
              <a:t>" </a:t>
            </a:r>
            <a:r>
              <a:rPr lang="en-US" dirty="0" err="1"/>
              <a:t>wurde</a:t>
            </a:r>
            <a:r>
              <a:rPr lang="en-US" dirty="0"/>
              <a:t> 2001 von </a:t>
            </a:r>
            <a:r>
              <a:rPr lang="en-US" i="1" dirty="0" err="1"/>
              <a:t>eSchola</a:t>
            </a:r>
            <a:r>
              <a:rPr lang="en-US" dirty="0"/>
              <a:t> </a:t>
            </a:r>
            <a:r>
              <a:rPr lang="en-US" dirty="0" err="1"/>
              <a:t>als</a:t>
            </a:r>
            <a:r>
              <a:rPr lang="en-US" dirty="0"/>
              <a:t> </a:t>
            </a:r>
            <a:r>
              <a:rPr lang="en-US" dirty="0" err="1"/>
              <a:t>eines</a:t>
            </a:r>
            <a:r>
              <a:rPr lang="en-US" dirty="0"/>
              <a:t> </a:t>
            </a:r>
            <a:r>
              <a:rPr lang="en-US" dirty="0" err="1"/>
              <a:t>der</a:t>
            </a:r>
            <a:r>
              <a:rPr lang="en-US" dirty="0"/>
              <a:t> 100 </a:t>
            </a:r>
            <a:r>
              <a:rPr lang="en-US" dirty="0" err="1"/>
              <a:t>besten</a:t>
            </a:r>
            <a:r>
              <a:rPr lang="en-US" dirty="0"/>
              <a:t> E-Learning-</a:t>
            </a:r>
            <a:r>
              <a:rPr lang="en-US" dirty="0" err="1"/>
              <a:t>Projekte</a:t>
            </a:r>
            <a:r>
              <a:rPr lang="en-US" dirty="0"/>
              <a:t> </a:t>
            </a:r>
            <a:r>
              <a:rPr lang="en-US" dirty="0" err="1"/>
              <a:t>ausgezeichnet</a:t>
            </a:r>
            <a:r>
              <a:rPr lang="en-US" dirty="0"/>
              <a:t>.</a:t>
            </a:r>
            <a:endParaRPr lang="ru-RU" dirty="0"/>
          </a:p>
          <a:p>
            <a:endParaRPr lang="ru-RU" dirty="0"/>
          </a:p>
        </p:txBody>
      </p:sp>
      <p:pic>
        <p:nvPicPr>
          <p:cNvPr id="4" name="Рисунок 3" descr="http://www.goethe.de/mmo/priv/1464657-STANDARD.jpg"/>
          <p:cNvPicPr/>
          <p:nvPr/>
        </p:nvPicPr>
        <p:blipFill>
          <a:blip r:embed="rId3" cstate="print"/>
          <a:srcRect/>
          <a:stretch>
            <a:fillRect/>
          </a:stretch>
        </p:blipFill>
        <p:spPr bwMode="auto">
          <a:xfrm>
            <a:off x="7236296" y="5949280"/>
            <a:ext cx="1141239" cy="568619"/>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20688"/>
            <a:ext cx="3888432" cy="936104"/>
          </a:xfrm>
        </p:spPr>
        <p:txBody>
          <a:bodyPr>
            <a:normAutofit fontScale="90000"/>
          </a:bodyPr>
          <a:lstStyle/>
          <a:p>
            <a:r>
              <a:rPr lang="en-US" dirty="0" smtClean="0"/>
              <a:t> </a:t>
            </a:r>
            <a:r>
              <a:rPr lang="en-US" b="1" dirty="0" err="1" smtClean="0">
                <a:solidFill>
                  <a:srgbClr val="FF0000"/>
                </a:solidFill>
              </a:rPr>
              <a:t>Entwicklung</a:t>
            </a:r>
            <a:r>
              <a:rPr lang="ru-RU" dirty="0" smtClean="0">
                <a:solidFill>
                  <a:srgbClr val="FF0000"/>
                </a:solidFill>
              </a:rPr>
              <a:t/>
            </a:r>
            <a:br>
              <a:rPr lang="ru-RU" dirty="0" smtClean="0">
                <a:solidFill>
                  <a:srgbClr val="FF0000"/>
                </a:solidFill>
              </a:rPr>
            </a:br>
            <a:endParaRPr lang="ru-RU" dirty="0">
              <a:solidFill>
                <a:srgbClr val="FF0000"/>
              </a:solidFill>
            </a:endParaRPr>
          </a:p>
        </p:txBody>
      </p:sp>
      <p:sp>
        <p:nvSpPr>
          <p:cNvPr id="3" name="Содержимое 2"/>
          <p:cNvSpPr>
            <a:spLocks noGrp="1"/>
          </p:cNvSpPr>
          <p:nvPr>
            <p:ph idx="1"/>
          </p:nvPr>
        </p:nvSpPr>
        <p:spPr>
          <a:xfrm>
            <a:off x="457200" y="1340768"/>
            <a:ext cx="8229600" cy="4831749"/>
          </a:xfrm>
        </p:spPr>
        <p:txBody>
          <a:bodyPr>
            <a:normAutofit fontScale="92500" lnSpcReduction="20000"/>
          </a:bodyPr>
          <a:lstStyle/>
          <a:p>
            <a:pPr>
              <a:buNone/>
            </a:pPr>
            <a:r>
              <a:rPr lang="en-US" dirty="0"/>
              <a:t> </a:t>
            </a:r>
            <a:endParaRPr lang="ru-RU" dirty="0"/>
          </a:p>
          <a:p>
            <a:r>
              <a:rPr lang="en-US" dirty="0" err="1"/>
              <a:t>Jedes</a:t>
            </a:r>
            <a:r>
              <a:rPr lang="en-US" dirty="0"/>
              <a:t> </a:t>
            </a:r>
            <a:r>
              <a:rPr lang="en-US" dirty="0" err="1"/>
              <a:t>Jahr</a:t>
            </a:r>
            <a:r>
              <a:rPr lang="en-US" dirty="0"/>
              <a:t> </a:t>
            </a:r>
            <a:r>
              <a:rPr lang="en-US" dirty="0" err="1"/>
              <a:t>nehmen</a:t>
            </a:r>
            <a:r>
              <a:rPr lang="en-US" dirty="0"/>
              <a:t> </a:t>
            </a:r>
            <a:r>
              <a:rPr lang="en-US" dirty="0" err="1"/>
              <a:t>mehrere</a:t>
            </a:r>
            <a:r>
              <a:rPr lang="en-US" dirty="0"/>
              <a:t> </a:t>
            </a:r>
            <a:r>
              <a:rPr lang="en-US" dirty="0" err="1"/>
              <a:t>tausend</a:t>
            </a:r>
            <a:r>
              <a:rPr lang="en-US" dirty="0"/>
              <a:t> </a:t>
            </a:r>
            <a:r>
              <a:rPr lang="en-US" dirty="0" err="1"/>
              <a:t>Deutschlernende</a:t>
            </a:r>
            <a:r>
              <a:rPr lang="en-US" dirty="0"/>
              <a:t> </a:t>
            </a:r>
            <a:r>
              <a:rPr lang="en-US" dirty="0" err="1"/>
              <a:t>aus</a:t>
            </a:r>
            <a:r>
              <a:rPr lang="en-US" dirty="0"/>
              <a:t> </a:t>
            </a:r>
            <a:r>
              <a:rPr lang="en-US" dirty="0" err="1"/>
              <a:t>der</a:t>
            </a:r>
            <a:r>
              <a:rPr lang="en-US" dirty="0"/>
              <a:t> </a:t>
            </a:r>
            <a:r>
              <a:rPr lang="en-US" dirty="0" err="1"/>
              <a:t>ganzen</a:t>
            </a:r>
            <a:r>
              <a:rPr lang="en-US" dirty="0"/>
              <a:t> Welt an "</a:t>
            </a:r>
            <a:r>
              <a:rPr lang="en-US" dirty="0" err="1"/>
              <a:t>Bild</a:t>
            </a:r>
            <a:r>
              <a:rPr lang="en-US" dirty="0"/>
              <a:t>"-</a:t>
            </a:r>
            <a:r>
              <a:rPr lang="en-US" dirty="0" err="1"/>
              <a:t>Projekten</a:t>
            </a:r>
            <a:r>
              <a:rPr lang="en-US" dirty="0"/>
              <a:t> </a:t>
            </a:r>
            <a:r>
              <a:rPr lang="en-US" dirty="0" err="1"/>
              <a:t>teil</a:t>
            </a:r>
            <a:r>
              <a:rPr lang="en-US" dirty="0"/>
              <a:t>. Die </a:t>
            </a:r>
            <a:r>
              <a:rPr lang="en-US" dirty="0" err="1"/>
              <a:t>folgenden</a:t>
            </a:r>
            <a:r>
              <a:rPr lang="en-US" dirty="0"/>
              <a:t> </a:t>
            </a:r>
            <a:r>
              <a:rPr lang="en-US" dirty="0" err="1"/>
              <a:t>Abbildungen</a:t>
            </a:r>
            <a:r>
              <a:rPr lang="en-US" dirty="0"/>
              <a:t> </a:t>
            </a:r>
            <a:r>
              <a:rPr lang="en-US" dirty="0" err="1"/>
              <a:t>stellen</a:t>
            </a:r>
            <a:r>
              <a:rPr lang="en-US" dirty="0"/>
              <a:t> </a:t>
            </a:r>
            <a:r>
              <a:rPr lang="en-US" dirty="0">
                <a:solidFill>
                  <a:srgbClr val="00B0F0"/>
                </a:solidFill>
              </a:rPr>
              <a:t>die </a:t>
            </a:r>
            <a:r>
              <a:rPr lang="en-US" dirty="0" err="1">
                <a:solidFill>
                  <a:srgbClr val="00B0F0"/>
                </a:solidFill>
              </a:rPr>
              <a:t>Entwicklung</a:t>
            </a:r>
            <a:r>
              <a:rPr lang="en-US" dirty="0">
                <a:solidFill>
                  <a:srgbClr val="00B0F0"/>
                </a:solidFill>
              </a:rPr>
              <a:t> </a:t>
            </a:r>
            <a:r>
              <a:rPr lang="en-US" dirty="0" err="1"/>
              <a:t>der</a:t>
            </a:r>
            <a:r>
              <a:rPr lang="en-US" dirty="0"/>
              <a:t> </a:t>
            </a:r>
            <a:r>
              <a:rPr lang="en-US" dirty="0" err="1"/>
              <a:t>letzten</a:t>
            </a:r>
            <a:r>
              <a:rPr lang="en-US" dirty="0"/>
              <a:t> </a:t>
            </a:r>
            <a:r>
              <a:rPr lang="en-US" dirty="0" err="1"/>
              <a:t>Jahre</a:t>
            </a:r>
            <a:r>
              <a:rPr lang="en-US" dirty="0"/>
              <a:t> </a:t>
            </a:r>
            <a:r>
              <a:rPr lang="en-US" dirty="0" err="1"/>
              <a:t>dar</a:t>
            </a:r>
            <a:r>
              <a:rPr lang="en-US" dirty="0"/>
              <a:t> </a:t>
            </a:r>
            <a:r>
              <a:rPr lang="en-US" dirty="0" err="1"/>
              <a:t>bzw</a:t>
            </a:r>
            <a:r>
              <a:rPr lang="en-US" dirty="0"/>
              <a:t>. die </a:t>
            </a:r>
            <a:r>
              <a:rPr lang="en-US" dirty="0" err="1"/>
              <a:t>Länder</a:t>
            </a:r>
            <a:r>
              <a:rPr lang="en-US" dirty="0"/>
              <a:t>, </a:t>
            </a:r>
            <a:r>
              <a:rPr lang="en-US" dirty="0" err="1"/>
              <a:t>aus</a:t>
            </a:r>
            <a:r>
              <a:rPr lang="en-US" dirty="0"/>
              <a:t> </a:t>
            </a:r>
            <a:r>
              <a:rPr lang="en-US" dirty="0" err="1"/>
              <a:t>denen</a:t>
            </a:r>
            <a:r>
              <a:rPr lang="en-US" dirty="0"/>
              <a:t> die </a:t>
            </a:r>
            <a:r>
              <a:rPr lang="en-US" dirty="0" err="1"/>
              <a:t>meisten</a:t>
            </a:r>
            <a:r>
              <a:rPr lang="en-US" dirty="0"/>
              <a:t> </a:t>
            </a:r>
            <a:r>
              <a:rPr lang="en-US" dirty="0" err="1"/>
              <a:t>ProjektemacherInnen</a:t>
            </a:r>
            <a:r>
              <a:rPr lang="en-US" dirty="0"/>
              <a:t> </a:t>
            </a:r>
            <a:r>
              <a:rPr lang="en-US" dirty="0" err="1"/>
              <a:t>kommen</a:t>
            </a:r>
            <a:r>
              <a:rPr lang="en-US" dirty="0"/>
              <a:t>. </a:t>
            </a:r>
            <a:endParaRPr lang="ru-RU" dirty="0"/>
          </a:p>
          <a:p>
            <a:r>
              <a:rPr lang="en-US" dirty="0"/>
              <a:t>Die </a:t>
            </a:r>
            <a:r>
              <a:rPr lang="en-US" dirty="0" err="1"/>
              <a:t>Entwicklung</a:t>
            </a:r>
            <a:r>
              <a:rPr lang="en-US" dirty="0"/>
              <a:t> des "</a:t>
            </a:r>
            <a:r>
              <a:rPr lang="en-US" dirty="0" err="1"/>
              <a:t>Bildes</a:t>
            </a:r>
            <a:r>
              <a:rPr lang="en-US" dirty="0"/>
              <a:t>" </a:t>
            </a:r>
            <a:r>
              <a:rPr lang="en-US" dirty="0" err="1"/>
              <a:t>seit</a:t>
            </a:r>
            <a:r>
              <a:rPr lang="en-US" dirty="0"/>
              <a:t> 1999: </a:t>
            </a:r>
            <a:br>
              <a:rPr lang="en-US" dirty="0"/>
            </a:br>
            <a:r>
              <a:rPr lang="en-US" dirty="0"/>
              <a:t/>
            </a:r>
            <a:br>
              <a:rPr lang="en-US" dirty="0"/>
            </a:br>
            <a:r>
              <a:rPr lang="en-US" dirty="0"/>
              <a:t>  </a:t>
            </a:r>
            <a:br>
              <a:rPr lang="en-US" dirty="0"/>
            </a:br>
            <a:r>
              <a:rPr lang="en-US" dirty="0"/>
              <a:t/>
            </a:r>
            <a:br>
              <a:rPr lang="en-US" dirty="0"/>
            </a:br>
            <a:endParaRPr lang="ru-RU" dirty="0"/>
          </a:p>
        </p:txBody>
      </p:sp>
      <p:pic>
        <p:nvPicPr>
          <p:cNvPr id="4" name="Рисунок 3" descr="http://www.goethe.de/mmo/priv/5238428-STANDARD.jpg"/>
          <p:cNvPicPr/>
          <p:nvPr/>
        </p:nvPicPr>
        <p:blipFill>
          <a:blip r:embed="rId2" cstate="print"/>
          <a:srcRect/>
          <a:stretch>
            <a:fillRect/>
          </a:stretch>
        </p:blipFill>
        <p:spPr bwMode="auto">
          <a:xfrm>
            <a:off x="5004048" y="4293096"/>
            <a:ext cx="3705865" cy="207469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sz="3600" dirty="0">
                <a:solidFill>
                  <a:srgbClr val="FF0000"/>
                </a:solidFill>
              </a:rPr>
              <a:t>So</a:t>
            </a:r>
            <a:r>
              <a:rPr lang="en-US" dirty="0">
                <a:solidFill>
                  <a:srgbClr val="FF0000"/>
                </a:solidFill>
              </a:rPr>
              <a:t> </a:t>
            </a:r>
            <a:r>
              <a:rPr lang="en-US" dirty="0" err="1">
                <a:solidFill>
                  <a:srgbClr val="FF0000"/>
                </a:solidFill>
              </a:rPr>
              <a:t>verteilen</a:t>
            </a:r>
            <a:r>
              <a:rPr lang="en-US" dirty="0">
                <a:solidFill>
                  <a:srgbClr val="FF0000"/>
                </a:solidFill>
              </a:rPr>
              <a:t> </a:t>
            </a:r>
            <a:r>
              <a:rPr lang="en-US" dirty="0" err="1">
                <a:solidFill>
                  <a:srgbClr val="FF0000"/>
                </a:solidFill>
              </a:rPr>
              <a:t>sich</a:t>
            </a:r>
            <a:r>
              <a:rPr lang="en-US" dirty="0">
                <a:solidFill>
                  <a:srgbClr val="FF0000"/>
                </a:solidFill>
              </a:rPr>
              <a:t> die </a:t>
            </a:r>
            <a:r>
              <a:rPr lang="en-US" dirty="0" err="1">
                <a:solidFill>
                  <a:srgbClr val="FF0000"/>
                </a:solidFill>
              </a:rPr>
              <a:t>Projekte</a:t>
            </a:r>
            <a:r>
              <a:rPr lang="en-US" dirty="0">
                <a:solidFill>
                  <a:srgbClr val="FF0000"/>
                </a:solidFill>
              </a:rPr>
              <a:t> auf die </a:t>
            </a:r>
            <a:r>
              <a:rPr lang="en-US" dirty="0" err="1">
                <a:solidFill>
                  <a:srgbClr val="FF0000"/>
                </a:solidFill>
              </a:rPr>
              <a:t>einzelnen</a:t>
            </a:r>
            <a:r>
              <a:rPr lang="en-US" dirty="0">
                <a:solidFill>
                  <a:srgbClr val="FF0000"/>
                </a:solidFill>
              </a:rPr>
              <a:t> </a:t>
            </a:r>
            <a:r>
              <a:rPr lang="en-US" dirty="0" err="1">
                <a:solidFill>
                  <a:srgbClr val="FF0000"/>
                </a:solidFill>
              </a:rPr>
              <a:t>Länder</a:t>
            </a:r>
            <a:endParaRPr lang="ru-RU" dirty="0">
              <a:solidFill>
                <a:srgbClr val="FF0000"/>
              </a:solidFill>
            </a:endParaRPr>
          </a:p>
        </p:txBody>
      </p:sp>
      <p:pic>
        <p:nvPicPr>
          <p:cNvPr id="4" name="Содержимое 3" descr="http://www.goethe.de/mmo/priv/5238434-STANDARD.jpg"/>
          <p:cNvPicPr>
            <a:picLocks noGrp="1"/>
          </p:cNvPicPr>
          <p:nvPr>
            <p:ph idx="1"/>
          </p:nvPr>
        </p:nvPicPr>
        <p:blipFill>
          <a:blip r:embed="rId2" cstate="print"/>
          <a:srcRect/>
          <a:stretch>
            <a:fillRect/>
          </a:stretch>
        </p:blipFill>
        <p:spPr bwMode="auto">
          <a:xfrm>
            <a:off x="1547664" y="1916832"/>
            <a:ext cx="5544616" cy="316835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620688"/>
            <a:ext cx="6480720" cy="720080"/>
          </a:xfrm>
        </p:spPr>
        <p:txBody>
          <a:bodyPr>
            <a:normAutofit fontScale="90000"/>
          </a:bodyPr>
          <a:lstStyle/>
          <a:p>
            <a:r>
              <a:rPr lang="en-US" b="1" dirty="0" err="1" smtClean="0"/>
              <a:t>Lehrermeinungen</a:t>
            </a:r>
            <a:r>
              <a:rPr lang="ru-RU" dirty="0" smtClean="0"/>
              <a:t/>
            </a:r>
            <a:br>
              <a:rPr lang="ru-RU" dirty="0" smtClean="0"/>
            </a:br>
            <a:endParaRPr lang="ru-RU" dirty="0"/>
          </a:p>
        </p:txBody>
      </p:sp>
      <p:sp>
        <p:nvSpPr>
          <p:cNvPr id="3" name="Содержимое 2"/>
          <p:cNvSpPr>
            <a:spLocks noGrp="1"/>
          </p:cNvSpPr>
          <p:nvPr>
            <p:ph idx="1"/>
          </p:nvPr>
        </p:nvSpPr>
        <p:spPr>
          <a:xfrm>
            <a:off x="467544" y="1646236"/>
            <a:ext cx="8219256" cy="4663083"/>
          </a:xfrm>
        </p:spPr>
        <p:txBody>
          <a:bodyPr>
            <a:normAutofit fontScale="40000" lnSpcReduction="20000"/>
          </a:bodyPr>
          <a:lstStyle/>
          <a:p>
            <a:pPr>
              <a:buNone/>
            </a:pPr>
            <a:endParaRPr lang="ru-RU" dirty="0"/>
          </a:p>
          <a:p>
            <a:r>
              <a:rPr lang="en-US" sz="4300" dirty="0">
                <a:latin typeface="Times New Roman" pitchFamily="18" charset="0"/>
                <a:cs typeface="Times New Roman" pitchFamily="18" charset="0"/>
              </a:rPr>
              <a:t>E-Mail-</a:t>
            </a:r>
            <a:r>
              <a:rPr lang="en-US" sz="4300" dirty="0" err="1">
                <a:latin typeface="Times New Roman" pitchFamily="18" charset="0"/>
                <a:cs typeface="Times New Roman" pitchFamily="18" charset="0"/>
              </a:rPr>
              <a:t>Projekte</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können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bereits</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im</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Anfangsunterricht</a:t>
            </a:r>
            <a:r>
              <a:rPr lang="en-US" sz="4300" dirty="0">
                <a:latin typeface="Times New Roman" pitchFamily="18" charset="0"/>
                <a:cs typeface="Times New Roman" pitchFamily="18" charset="0"/>
              </a:rPr>
              <a:t> Deutsch </a:t>
            </a:r>
            <a:r>
              <a:rPr lang="en-US" sz="4300" dirty="0" err="1">
                <a:latin typeface="Times New Roman" pitchFamily="18" charset="0"/>
                <a:cs typeface="Times New Roman" pitchFamily="18" charset="0"/>
              </a:rPr>
              <a:t>eingesetzt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werden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Ja</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Seit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vielen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Jahren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beweisen</a:t>
            </a:r>
            <a:r>
              <a:rPr lang="en-US" sz="4300" dirty="0">
                <a:latin typeface="Times New Roman" pitchFamily="18" charset="0"/>
                <a:cs typeface="Times New Roman" pitchFamily="18" charset="0"/>
              </a:rPr>
              <a:t> die </a:t>
            </a:r>
            <a:r>
              <a:rPr lang="en-US" sz="4300" dirty="0" err="1">
                <a:latin typeface="Times New Roman" pitchFamily="18" charset="0"/>
                <a:cs typeface="Times New Roman" pitchFamily="18" charset="0"/>
              </a:rPr>
              <a:t>Projekte</a:t>
            </a:r>
            <a:r>
              <a:rPr lang="en-US" sz="4300" dirty="0">
                <a:latin typeface="Times New Roman" pitchFamily="18" charset="0"/>
                <a:cs typeface="Times New Roman" pitchFamily="18" charset="0"/>
              </a:rPr>
              <a:t> "Das </a:t>
            </a:r>
            <a:r>
              <a:rPr lang="en-US" sz="4300" dirty="0" err="1">
                <a:latin typeface="Times New Roman" pitchFamily="18" charset="0"/>
                <a:cs typeface="Times New Roman" pitchFamily="18" charset="0"/>
              </a:rPr>
              <a:t>Bild</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der</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Anderen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dass</a:t>
            </a:r>
            <a:r>
              <a:rPr lang="en-US" sz="4300" dirty="0">
                <a:latin typeface="Times New Roman" pitchFamily="18" charset="0"/>
                <a:cs typeface="Times New Roman" pitchFamily="18" charset="0"/>
              </a:rPr>
              <a:t> 10-15-jährige </a:t>
            </a:r>
            <a:r>
              <a:rPr lang="en-US" sz="4300" dirty="0" err="1">
                <a:latin typeface="Times New Roman" pitchFamily="18" charset="0"/>
                <a:cs typeface="Times New Roman" pitchFamily="18" charset="0"/>
              </a:rPr>
              <a:t>SchülerInnen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schon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nach</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kurzer</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Zeit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Deutschunterricht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mit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anderen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DaF-Klassen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kommunizieren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können</a:t>
            </a:r>
            <a:r>
              <a:rPr lang="en-US" sz="4300" dirty="0">
                <a:latin typeface="Times New Roman" pitchFamily="18" charset="0"/>
                <a:cs typeface="Times New Roman" pitchFamily="18" charset="0"/>
              </a:rPr>
              <a:t>."</a:t>
            </a:r>
            <a:br>
              <a:rPr lang="en-US" sz="4300" dirty="0">
                <a:latin typeface="Times New Roman" pitchFamily="18" charset="0"/>
                <a:cs typeface="Times New Roman" pitchFamily="18" charset="0"/>
              </a:rPr>
            </a:br>
            <a:r>
              <a:rPr lang="en-US" sz="4300" i="1" dirty="0" err="1">
                <a:latin typeface="Times New Roman" pitchFamily="18" charset="0"/>
                <a:cs typeface="Times New Roman" pitchFamily="18" charset="0"/>
              </a:rPr>
              <a:t>Reinhard</a:t>
            </a:r>
            <a:r>
              <a:rPr lang="en-US" sz="4300" i="1" dirty="0">
                <a:latin typeface="Times New Roman" pitchFamily="18" charset="0"/>
                <a:cs typeface="Times New Roman" pitchFamily="18" charset="0"/>
              </a:rPr>
              <a:t> </a:t>
            </a:r>
            <a:r>
              <a:rPr lang="en-US" sz="4300" i="1" dirty="0" err="1">
                <a:latin typeface="Times New Roman" pitchFamily="18" charset="0"/>
                <a:cs typeface="Times New Roman" pitchFamily="18" charset="0"/>
              </a:rPr>
              <a:t>Donath</a:t>
            </a:r>
            <a:r>
              <a:rPr lang="en-US" sz="4300" i="1" dirty="0">
                <a:latin typeface="Times New Roman" pitchFamily="18" charset="0"/>
                <a:cs typeface="Times New Roman" pitchFamily="18" charset="0"/>
              </a:rPr>
              <a:t>, Deutschland </a:t>
            </a:r>
            <a:br>
              <a:rPr lang="en-US" sz="4300" i="1" dirty="0">
                <a:latin typeface="Times New Roman" pitchFamily="18" charset="0"/>
                <a:cs typeface="Times New Roman" pitchFamily="18" charset="0"/>
              </a:rPr>
            </a:br>
            <a:r>
              <a:rPr lang="en-US" sz="4300" dirty="0">
                <a:latin typeface="Times New Roman" pitchFamily="18" charset="0"/>
                <a:cs typeface="Times New Roman" pitchFamily="18" charset="0"/>
              </a:rPr>
              <a:t/>
            </a:r>
            <a:br>
              <a:rPr lang="en-US" sz="4300" dirty="0">
                <a:latin typeface="Times New Roman" pitchFamily="18" charset="0"/>
                <a:cs typeface="Times New Roman" pitchFamily="18" charset="0"/>
              </a:rPr>
            </a:br>
            <a:r>
              <a:rPr lang="en-US" sz="4300" dirty="0">
                <a:latin typeface="Times New Roman" pitchFamily="18" charset="0"/>
                <a:cs typeface="Times New Roman" pitchFamily="18" charset="0"/>
              </a:rPr>
              <a:t/>
            </a:r>
            <a:br>
              <a:rPr lang="en-US" sz="4300" dirty="0">
                <a:latin typeface="Times New Roman" pitchFamily="18" charset="0"/>
                <a:cs typeface="Times New Roman" pitchFamily="18" charset="0"/>
              </a:rPr>
            </a:br>
            <a:r>
              <a:rPr lang="en-US" sz="4300" dirty="0">
                <a:latin typeface="Times New Roman" pitchFamily="18" charset="0"/>
                <a:cs typeface="Times New Roman" pitchFamily="18" charset="0"/>
              </a:rPr>
              <a:t>"An </a:t>
            </a:r>
            <a:r>
              <a:rPr lang="en-US" sz="4300" dirty="0" err="1">
                <a:latin typeface="Times New Roman" pitchFamily="18" charset="0"/>
                <a:cs typeface="Times New Roman" pitchFamily="18" charset="0"/>
              </a:rPr>
              <a:t>eurem</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Werk</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gefällt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mir</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besonders</a:t>
            </a:r>
            <a:r>
              <a:rPr lang="en-US" sz="4300" dirty="0">
                <a:latin typeface="Times New Roman" pitchFamily="18" charset="0"/>
                <a:cs typeface="Times New Roman" pitchFamily="18" charset="0"/>
              </a:rPr>
              <a:t> gut, </a:t>
            </a:r>
            <a:r>
              <a:rPr lang="en-US" sz="4300" dirty="0" err="1">
                <a:latin typeface="Times New Roman" pitchFamily="18" charset="0"/>
                <a:cs typeface="Times New Roman" pitchFamily="18" charset="0"/>
              </a:rPr>
              <a:t>dass</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es</a:t>
            </a:r>
            <a:r>
              <a:rPr lang="en-US" sz="4300" dirty="0">
                <a:latin typeface="Times New Roman" pitchFamily="18" charset="0"/>
                <a:cs typeface="Times New Roman" pitchFamily="18" charset="0"/>
              </a:rPr>
              <a:t> so </a:t>
            </a:r>
            <a:r>
              <a:rPr lang="en-US" sz="4300" dirty="0" err="1">
                <a:latin typeface="Times New Roman" pitchFamily="18" charset="0"/>
                <a:cs typeface="Times New Roman" pitchFamily="18" charset="0"/>
              </a:rPr>
              <a:t>gemacht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ist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dass</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wohl</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wirklich</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jeder</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auch</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ohne</a:t>
            </a:r>
            <a:r>
              <a:rPr lang="en-US" sz="4300" dirty="0">
                <a:latin typeface="Times New Roman" pitchFamily="18" charset="0"/>
                <a:cs typeface="Times New Roman" pitchFamily="18" charset="0"/>
              </a:rPr>
              <a:t> E-Mail-</a:t>
            </a:r>
            <a:r>
              <a:rPr lang="en-US" sz="4300" dirty="0" err="1">
                <a:latin typeface="Times New Roman" pitchFamily="18" charset="0"/>
                <a:cs typeface="Times New Roman" pitchFamily="18" charset="0"/>
              </a:rPr>
              <a:t>Erfahrung</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gleich</a:t>
            </a:r>
            <a:r>
              <a:rPr lang="en-US" sz="4300" dirty="0">
                <a:latin typeface="Times New Roman" pitchFamily="18" charset="0"/>
                <a:cs typeface="Times New Roman" pitchFamily="18" charset="0"/>
              </a:rPr>
              <a:t> in </a:t>
            </a:r>
            <a:r>
              <a:rPr lang="en-US" sz="4300" dirty="0" err="1">
                <a:latin typeface="Times New Roman" pitchFamily="18" charset="0"/>
                <a:cs typeface="Times New Roman" pitchFamily="18" charset="0"/>
              </a:rPr>
              <a:t>ein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Projekt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einsteigen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kann</a:t>
            </a:r>
            <a:r>
              <a:rPr lang="en-US" sz="4300" dirty="0">
                <a:latin typeface="Times New Roman" pitchFamily="18" charset="0"/>
                <a:cs typeface="Times New Roman" pitchFamily="18" charset="0"/>
              </a:rPr>
              <a:t> - </a:t>
            </a:r>
            <a:r>
              <a:rPr lang="en-US" sz="4300" dirty="0" err="1">
                <a:latin typeface="Times New Roman" pitchFamily="18" charset="0"/>
                <a:cs typeface="Times New Roman" pitchFamily="18" charset="0"/>
              </a:rPr>
              <a:t>es</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wird</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einem</a:t>
            </a:r>
            <a:r>
              <a:rPr lang="en-US" sz="4300" dirty="0">
                <a:latin typeface="Times New Roman" pitchFamily="18" charset="0"/>
                <a:cs typeface="Times New Roman" pitchFamily="18" charset="0"/>
              </a:rPr>
              <a:t> so </a:t>
            </a:r>
            <a:r>
              <a:rPr lang="en-US" sz="4300" dirty="0" err="1">
                <a:latin typeface="Times New Roman" pitchFamily="18" charset="0"/>
                <a:cs typeface="Times New Roman" pitchFamily="18" charset="0"/>
              </a:rPr>
              <a:t>leicht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wie</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nur</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irgend</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möglich</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gemacht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mit</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Erklärungen</a:t>
            </a:r>
            <a:r>
              <a:rPr lang="en-US" sz="4300" dirty="0">
                <a:latin typeface="Times New Roman" pitchFamily="18" charset="0"/>
                <a:cs typeface="Times New Roman" pitchFamily="18" charset="0"/>
              </a:rPr>
              <a:t>, die </a:t>
            </a:r>
            <a:r>
              <a:rPr lang="en-US" sz="4300" dirty="0" err="1">
                <a:latin typeface="Times New Roman" pitchFamily="18" charset="0"/>
                <a:cs typeface="Times New Roman" pitchFamily="18" charset="0"/>
              </a:rPr>
              <a:t>auch</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für</a:t>
            </a:r>
            <a:r>
              <a:rPr lang="en-US" sz="4300" dirty="0">
                <a:latin typeface="Times New Roman" pitchFamily="18" charset="0"/>
                <a:cs typeface="Times New Roman" pitchFamily="18" charset="0"/>
              </a:rPr>
              <a:t> Internet-</a:t>
            </a:r>
            <a:r>
              <a:rPr lang="en-US" sz="4300" dirty="0" err="1">
                <a:latin typeface="Times New Roman" pitchFamily="18" charset="0"/>
                <a:cs typeface="Times New Roman" pitchFamily="18" charset="0"/>
              </a:rPr>
              <a:t>Anfänger</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verständlich</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sein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dürften</a:t>
            </a:r>
            <a:r>
              <a:rPr lang="en-US" sz="4300" dirty="0">
                <a:latin typeface="Times New Roman" pitchFamily="18" charset="0"/>
                <a:cs typeface="Times New Roman" pitchFamily="18" charset="0"/>
              </a:rPr>
              <a:t>, und </a:t>
            </a:r>
            <a:r>
              <a:rPr lang="en-US" sz="4300" dirty="0" err="1">
                <a:latin typeface="Times New Roman" pitchFamily="18" charset="0"/>
                <a:cs typeface="Times New Roman" pitchFamily="18" charset="0"/>
              </a:rPr>
              <a:t>Arbeitsblättern</a:t>
            </a:r>
            <a:r>
              <a:rPr lang="en-US" sz="4300" dirty="0">
                <a:latin typeface="Times New Roman" pitchFamily="18" charset="0"/>
                <a:cs typeface="Times New Roman" pitchFamily="18" charset="0"/>
              </a:rPr>
              <a:t>, die </a:t>
            </a:r>
            <a:r>
              <a:rPr lang="en-US" sz="4300" dirty="0" err="1">
                <a:latin typeface="Times New Roman" pitchFamily="18" charset="0"/>
                <a:cs typeface="Times New Roman" pitchFamily="18" charset="0"/>
              </a:rPr>
              <a:t>bei</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der</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Unterrichtsgestaltung</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sicher</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sehr</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hilfreich</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sind</a:t>
            </a:r>
            <a:r>
              <a:rPr lang="en-US" sz="4300" dirty="0">
                <a:latin typeface="Times New Roman" pitchFamily="18" charset="0"/>
                <a:cs typeface="Times New Roman" pitchFamily="18" charset="0"/>
              </a:rPr>
              <a:t> und </a:t>
            </a:r>
            <a:r>
              <a:rPr lang="en-US" sz="4300" dirty="0" err="1">
                <a:latin typeface="Times New Roman" pitchFamily="18" charset="0"/>
                <a:cs typeface="Times New Roman" pitchFamily="18" charset="0"/>
              </a:rPr>
              <a:t>viele</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schöne</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Anregungen</a:t>
            </a:r>
            <a:r>
              <a:rPr lang="en-US" sz="4300" dirty="0">
                <a:latin typeface="Times New Roman" pitchFamily="18" charset="0"/>
                <a:cs typeface="Times New Roman" pitchFamily="18" charset="0"/>
              </a:rPr>
              <a:t> </a:t>
            </a:r>
            <a:r>
              <a:rPr lang="en-US" sz="4300" dirty="0" err="1">
                <a:latin typeface="Times New Roman" pitchFamily="18" charset="0"/>
                <a:cs typeface="Times New Roman" pitchFamily="18" charset="0"/>
              </a:rPr>
              <a:t>liefern</a:t>
            </a:r>
            <a:r>
              <a:rPr lang="en-US" sz="4300" dirty="0">
                <a:latin typeface="Times New Roman" pitchFamily="18" charset="0"/>
                <a:cs typeface="Times New Roman" pitchFamily="18" charset="0"/>
              </a:rPr>
              <a:t>." </a:t>
            </a:r>
            <a:br>
              <a:rPr lang="en-US" sz="4300" dirty="0">
                <a:latin typeface="Times New Roman" pitchFamily="18" charset="0"/>
                <a:cs typeface="Times New Roman" pitchFamily="18" charset="0"/>
              </a:rPr>
            </a:br>
            <a:r>
              <a:rPr lang="en-US" sz="4300" i="1" dirty="0">
                <a:latin typeface="Times New Roman" pitchFamily="18" charset="0"/>
                <a:cs typeface="Times New Roman" pitchFamily="18" charset="0"/>
              </a:rPr>
              <a:t>Felix </a:t>
            </a:r>
            <a:r>
              <a:rPr lang="en-US" sz="4300" i="1" dirty="0" err="1">
                <a:latin typeface="Times New Roman" pitchFamily="18" charset="0"/>
                <a:cs typeface="Times New Roman" pitchFamily="18" charset="0"/>
              </a:rPr>
              <a:t>Bubenheimer</a:t>
            </a:r>
            <a:r>
              <a:rPr lang="en-US" sz="4300" i="1" dirty="0">
                <a:latin typeface="Times New Roman" pitchFamily="18" charset="0"/>
                <a:cs typeface="Times New Roman" pitchFamily="18" charset="0"/>
              </a:rPr>
              <a:t>, Deutschland </a:t>
            </a:r>
            <a:br>
              <a:rPr lang="en-US" sz="4300" i="1" dirty="0">
                <a:latin typeface="Times New Roman" pitchFamily="18" charset="0"/>
                <a:cs typeface="Times New Roman" pitchFamily="18" charset="0"/>
              </a:rPr>
            </a:br>
            <a:r>
              <a:rPr lang="en-US" sz="4300" dirty="0">
                <a:latin typeface="Times New Roman" pitchFamily="18" charset="0"/>
                <a:cs typeface="Times New Roman" pitchFamily="18" charset="0"/>
              </a:rPr>
              <a:t/>
            </a:r>
            <a:br>
              <a:rPr lang="en-US" sz="4300" dirty="0">
                <a:latin typeface="Times New Roman" pitchFamily="18" charset="0"/>
                <a:cs typeface="Times New Roman" pitchFamily="18" charset="0"/>
              </a:rPr>
            </a:br>
            <a:r>
              <a:rPr lang="en-US" sz="4300" dirty="0">
                <a:latin typeface="Times New Roman" pitchFamily="18" charset="0"/>
                <a:cs typeface="Times New Roman" pitchFamily="18" charset="0"/>
              </a:rPr>
              <a:t/>
            </a:r>
            <a:br>
              <a:rPr lang="en-US" sz="4300" dirty="0">
                <a:latin typeface="Times New Roman" pitchFamily="18" charset="0"/>
                <a:cs typeface="Times New Roman" pitchFamily="18" charset="0"/>
              </a:rPr>
            </a:br>
            <a:r>
              <a:rPr lang="en-US" sz="4300" dirty="0">
                <a:latin typeface="Times New Roman" pitchFamily="18" charset="0"/>
                <a:cs typeface="Times New Roman" pitchFamily="18" charset="0"/>
              </a:rPr>
              <a:t/>
            </a:r>
            <a:br>
              <a:rPr lang="en-US" sz="4300" dirty="0">
                <a:latin typeface="Times New Roman" pitchFamily="18" charset="0"/>
                <a:cs typeface="Times New Roman" pitchFamily="18" charset="0"/>
              </a:rPr>
            </a:br>
            <a:r>
              <a:rPr lang="en-US" sz="4300" dirty="0">
                <a:latin typeface="Times New Roman" pitchFamily="18" charset="0"/>
                <a:cs typeface="Times New Roman" pitchFamily="18" charset="0"/>
              </a:rPr>
              <a:t/>
            </a:r>
            <a:br>
              <a:rPr lang="en-US" sz="4300" dirty="0">
                <a:latin typeface="Times New Roman" pitchFamily="18" charset="0"/>
                <a:cs typeface="Times New Roman" pitchFamily="18" charset="0"/>
              </a:rPr>
            </a:br>
            <a:r>
              <a:rPr lang="en-US" sz="4300" dirty="0">
                <a:latin typeface="Times New Roman" pitchFamily="18" charset="0"/>
                <a:cs typeface="Times New Roman" pitchFamily="18" charset="0"/>
              </a:rPr>
              <a:t/>
            </a:r>
            <a:br>
              <a:rPr lang="en-US" sz="4300" dirty="0">
                <a:latin typeface="Times New Roman" pitchFamily="18" charset="0"/>
                <a:cs typeface="Times New Roman" pitchFamily="18" charset="0"/>
              </a:rPr>
            </a:br>
            <a:r>
              <a:rPr lang="en-US" sz="4300" dirty="0">
                <a:latin typeface="Times New Roman" pitchFamily="18" charset="0"/>
                <a:cs typeface="Times New Roman" pitchFamily="18" charset="0"/>
              </a:rPr>
              <a:t/>
            </a:r>
            <a:br>
              <a:rPr lang="en-US" sz="4300" dirty="0">
                <a:latin typeface="Times New Roman" pitchFamily="18" charset="0"/>
                <a:cs typeface="Times New Roman" pitchFamily="18" charset="0"/>
              </a:rPr>
            </a:br>
            <a:endParaRPr lang="ru-RU" sz="43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endParaRPr lang="ru-RU"/>
          </a:p>
        </p:txBody>
      </p:sp>
      <p:sp>
        <p:nvSpPr>
          <p:cNvPr id="3" name="Содержимое 2"/>
          <p:cNvSpPr>
            <a:spLocks noGrp="1"/>
          </p:cNvSpPr>
          <p:nvPr>
            <p:ph sz="half" idx="1"/>
          </p:nvPr>
        </p:nvSpPr>
        <p:spPr>
          <a:xfrm>
            <a:off x="251520" y="1645920"/>
            <a:ext cx="3744416" cy="4526280"/>
          </a:xfrm>
        </p:spPr>
        <p:txBody>
          <a:bodyPr>
            <a:normAutofit fontScale="62500" lnSpcReduction="20000"/>
          </a:bodyPr>
          <a:lstStyle/>
          <a:p>
            <a:r>
              <a:rPr lang="en-US" dirty="0" smtClean="0">
                <a:latin typeface="Times New Roman" pitchFamily="18" charset="0"/>
                <a:cs typeface="Times New Roman" pitchFamily="18" charset="0"/>
              </a:rPr>
              <a:t>"Dieses </a:t>
            </a:r>
            <a:r>
              <a:rPr lang="en-US" dirty="0" err="1" smtClean="0">
                <a:latin typeface="Times New Roman" pitchFamily="18" charset="0"/>
                <a:cs typeface="Times New Roman" pitchFamily="18" charset="0"/>
              </a:rPr>
              <a:t>Projekt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ist</a:t>
            </a:r>
            <a:r>
              <a:rPr lang="en-US" dirty="0" smtClean="0">
                <a:latin typeface="Times New Roman" pitchFamily="18" charset="0"/>
                <a:cs typeface="Times New Roman" pitchFamily="18" charset="0"/>
              </a:rPr>
              <a:t> in den </a:t>
            </a:r>
            <a:r>
              <a:rPr lang="en-US" dirty="0" err="1" smtClean="0">
                <a:latin typeface="Times New Roman" pitchFamily="18" charset="0"/>
                <a:cs typeface="Times New Roman" pitchFamily="18" charset="0"/>
              </a:rPr>
              <a:t>Unterricht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integriert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sodass</a:t>
            </a:r>
            <a:r>
              <a:rPr lang="en-US" dirty="0" smtClean="0">
                <a:latin typeface="Times New Roman" pitchFamily="18" charset="0"/>
                <a:cs typeface="Times New Roman" pitchFamily="18" charset="0"/>
              </a:rPr>
              <a:t> man </a:t>
            </a:r>
            <a:r>
              <a:rPr lang="en-US" dirty="0" err="1" smtClean="0">
                <a:latin typeface="Times New Roman" pitchFamily="18" charset="0"/>
                <a:cs typeface="Times New Roman" pitchFamily="18" charset="0"/>
              </a:rPr>
              <a:t>zu</a:t>
            </a:r>
            <a:r>
              <a:rPr lang="en-US" dirty="0" smtClean="0">
                <a:latin typeface="Times New Roman" pitchFamily="18" charset="0"/>
                <a:cs typeface="Times New Roman" pitchFamily="18" charset="0"/>
              </a:rPr>
              <a:t> den in </a:t>
            </a:r>
            <a:r>
              <a:rPr lang="en-US" dirty="0" err="1" smtClean="0">
                <a:latin typeface="Times New Roman" pitchFamily="18" charset="0"/>
                <a:cs typeface="Times New Roman" pitchFamily="18" charset="0"/>
              </a:rPr>
              <a:t>jedem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Anfängerbuch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vorhandenen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Themen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wie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Familie</a:t>
            </a:r>
            <a:r>
              <a:rPr lang="en-US" dirty="0" smtClean="0">
                <a:latin typeface="Times New Roman" pitchFamily="18" charset="0"/>
                <a:cs typeface="Times New Roman" pitchFamily="18" charset="0"/>
              </a:rPr>
              <a:t>, Hobby, </a:t>
            </a:r>
            <a:r>
              <a:rPr lang="en-US" dirty="0" err="1" smtClean="0">
                <a:latin typeface="Times New Roman" pitchFamily="18" charset="0"/>
                <a:cs typeface="Times New Roman" pitchFamily="18" charset="0"/>
              </a:rPr>
              <a:t>Wohnen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Schule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usw</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Briefe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schreibt</a:t>
            </a:r>
            <a:r>
              <a:rPr lang="en-US" dirty="0" smtClean="0">
                <a:latin typeface="Times New Roman" pitchFamily="18" charset="0"/>
                <a:cs typeface="Times New Roman" pitchFamily="18" charset="0"/>
              </a:rPr>
              <a:t>. Auf </a:t>
            </a:r>
            <a:r>
              <a:rPr lang="en-US" dirty="0" err="1" smtClean="0">
                <a:latin typeface="Times New Roman" pitchFamily="18" charset="0"/>
                <a:cs typeface="Times New Roman" pitchFamily="18" charset="0"/>
              </a:rPr>
              <a:t>diese</a:t>
            </a:r>
            <a:r>
              <a:rPr lang="en-US" dirty="0" smtClean="0">
                <a:latin typeface="Times New Roman" pitchFamily="18" charset="0"/>
                <a:cs typeface="Times New Roman" pitchFamily="18" charset="0"/>
              </a:rPr>
              <a:t> Weise </a:t>
            </a:r>
            <a:r>
              <a:rPr lang="en-US" dirty="0" err="1" smtClean="0">
                <a:latin typeface="Times New Roman" pitchFamily="18" charset="0"/>
                <a:cs typeface="Times New Roman" pitchFamily="18" charset="0"/>
              </a:rPr>
              <a:t>werden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diese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Inhalte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lebensnah</a:t>
            </a:r>
            <a:r>
              <a:rPr lang="en-US" dirty="0" smtClean="0">
                <a:latin typeface="Times New Roman" pitchFamily="18" charset="0"/>
                <a:cs typeface="Times New Roman" pitchFamily="18" charset="0"/>
              </a:rPr>
              <a:t>, man </a:t>
            </a:r>
            <a:r>
              <a:rPr lang="en-US" dirty="0" err="1" smtClean="0">
                <a:latin typeface="Times New Roman" pitchFamily="18" charset="0"/>
                <a:cs typeface="Times New Roman" pitchFamily="18" charset="0"/>
              </a:rPr>
              <a:t>schreibt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mehr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Spaß</a:t>
            </a:r>
            <a:r>
              <a:rPr lang="en-US" dirty="0" smtClean="0">
                <a:latin typeface="Times New Roman" pitchFamily="18" charset="0"/>
                <a:cs typeface="Times New Roman" pitchFamily="18" charset="0"/>
              </a:rPr>
              <a:t> und </a:t>
            </a:r>
            <a:r>
              <a:rPr lang="en-US" dirty="0" err="1" smtClean="0">
                <a:latin typeface="Times New Roman" pitchFamily="18" charset="0"/>
                <a:cs typeface="Times New Roman" pitchFamily="18" charset="0"/>
              </a:rPr>
              <a:t>erwartet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gespannt</a:t>
            </a:r>
            <a:r>
              <a:rPr lang="en-US" dirty="0" smtClean="0">
                <a:latin typeface="Times New Roman" pitchFamily="18" charset="0"/>
                <a:cs typeface="Times New Roman" pitchFamily="18" charset="0"/>
              </a:rPr>
              <a:t> die </a:t>
            </a:r>
            <a:r>
              <a:rPr lang="en-US" dirty="0" err="1" smtClean="0">
                <a:latin typeface="Times New Roman" pitchFamily="18" charset="0"/>
                <a:cs typeface="Times New Roman" pitchFamily="18" charset="0"/>
              </a:rPr>
              <a:t>Antwort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vom</a:t>
            </a:r>
            <a:r>
              <a:rPr lang="en-US" dirty="0" smtClean="0">
                <a:latin typeface="Times New Roman" pitchFamily="18" charset="0"/>
                <a:cs typeface="Times New Roman" pitchFamily="18" charset="0"/>
              </a:rPr>
              <a:t> Partner. </a:t>
            </a:r>
            <a:r>
              <a:rPr lang="en-US" dirty="0" err="1" smtClean="0">
                <a:latin typeface="Times New Roman" pitchFamily="18" charset="0"/>
                <a:cs typeface="Times New Roman" pitchFamily="18" charset="0"/>
              </a:rPr>
              <a:t>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Unterschied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gewöhnlichen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Brieffreundschaften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diese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Korrespondenz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gelenkt</a:t>
            </a:r>
            <a:r>
              <a:rPr lang="en-US" dirty="0" smtClean="0">
                <a:latin typeface="Times New Roman" pitchFamily="18" charset="0"/>
                <a:cs typeface="Times New Roman" pitchFamily="18" charset="0"/>
              </a:rPr>
              <a:t> und </a:t>
            </a:r>
            <a:r>
              <a:rPr lang="en-US" dirty="0" err="1" smtClean="0">
                <a:latin typeface="Times New Roman" pitchFamily="18" charset="0"/>
                <a:cs typeface="Times New Roman" pitchFamily="18" charset="0"/>
              </a:rPr>
              <a:t>erfolgt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nach</a:t>
            </a:r>
            <a:r>
              <a:rPr lang="en-US" dirty="0" smtClean="0">
                <a:latin typeface="Times New Roman" pitchFamily="18" charset="0"/>
                <a:cs typeface="Times New Roman" pitchFamily="18" charset="0"/>
              </a:rPr>
              <a:t> den </a:t>
            </a:r>
            <a:r>
              <a:rPr lang="en-US" dirty="0" err="1" smtClean="0">
                <a:latin typeface="Times New Roman" pitchFamily="18" charset="0"/>
                <a:cs typeface="Times New Roman" pitchFamily="18" charset="0"/>
              </a:rPr>
              <a:t>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voraus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vereinbarten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Themen</a:t>
            </a:r>
            <a:r>
              <a:rPr lang="en-US" dirty="0" smtClean="0">
                <a:latin typeface="Times New Roman" pitchFamily="18" charset="0"/>
                <a:cs typeface="Times New Roman" pitchFamily="18" charset="0"/>
              </a:rPr>
              <a:t> und </a:t>
            </a:r>
            <a:r>
              <a:rPr lang="en-US" dirty="0" err="1" smtClean="0">
                <a:latin typeface="Times New Roman" pitchFamily="18" charset="0"/>
                <a:cs typeface="Times New Roman" pitchFamily="18" charset="0"/>
              </a:rPr>
              <a:t>mit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Hilfe</a:t>
            </a:r>
            <a:r>
              <a:rPr lang="en-US" dirty="0" smtClean="0">
                <a:latin typeface="Times New Roman" pitchFamily="18" charset="0"/>
                <a:cs typeface="Times New Roman" pitchFamily="18" charset="0"/>
              </a:rPr>
              <a:t> von </a:t>
            </a:r>
            <a:r>
              <a:rPr lang="en-US" dirty="0" err="1" smtClean="0">
                <a:latin typeface="Times New Roman" pitchFamily="18" charset="0"/>
                <a:cs typeface="Times New Roman" pitchFamily="18" charset="0"/>
              </a:rPr>
              <a:t>speziell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diesem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Zweck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erstellten</a:t>
            </a:r>
            <a:r>
              <a:rPr lang="en-US" dirty="0" smtClean="0">
                <a:latin typeface="Times New Roman" pitchFamily="18" charset="0"/>
                <a:cs typeface="Times New Roman" pitchFamily="18" charset="0"/>
              </a:rPr>
              <a:t> Material."</a:t>
            </a:r>
            <a:br>
              <a:rPr lang="en-US" dirty="0" smtClean="0">
                <a:latin typeface="Times New Roman" pitchFamily="18" charset="0"/>
                <a:cs typeface="Times New Roman" pitchFamily="18" charset="0"/>
              </a:rPr>
            </a:br>
            <a:r>
              <a:rPr lang="en-US" i="1" dirty="0" err="1" smtClean="0">
                <a:latin typeface="Times New Roman" pitchFamily="18" charset="0"/>
                <a:cs typeface="Times New Roman" pitchFamily="18" charset="0"/>
              </a:rPr>
              <a:t>Virdjinija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Pasku</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Jugoslawien</a:t>
            </a:r>
            <a:r>
              <a:rPr lang="en-US" i="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ru-RU" dirty="0"/>
          </a:p>
        </p:txBody>
      </p:sp>
      <p:sp>
        <p:nvSpPr>
          <p:cNvPr id="7" name="Содержимое 6"/>
          <p:cNvSpPr>
            <a:spLocks noGrp="1"/>
          </p:cNvSpPr>
          <p:nvPr>
            <p:ph sz="half" idx="2"/>
          </p:nvPr>
        </p:nvSpPr>
        <p:spPr/>
        <p:txBody>
          <a:bodyPr>
            <a:normAutofit fontScale="62500" lnSpcReduction="20000"/>
          </a:bodyPr>
          <a:lstStyle/>
          <a:p>
            <a:r>
              <a:rPr lang="en-US" dirty="0" err="1" smtClean="0"/>
              <a:t>Fasching</a:t>
            </a:r>
            <a:r>
              <a:rPr lang="en-US" dirty="0" smtClean="0"/>
              <a:t> in </a:t>
            </a:r>
            <a:r>
              <a:rPr lang="en-US" dirty="0" err="1" smtClean="0"/>
              <a:t>Cerkno</a:t>
            </a:r>
            <a:endParaRPr lang="ru-RU" dirty="0"/>
          </a:p>
        </p:txBody>
      </p:sp>
      <p:pic>
        <p:nvPicPr>
          <p:cNvPr id="4" name="Picture 2" descr="lavfarska družina.jpg"/>
          <p:cNvPicPr>
            <a:picLocks noChangeAspect="1"/>
          </p:cNvPicPr>
          <p:nvPr/>
        </p:nvPicPr>
        <p:blipFill>
          <a:blip r:embed="rId2" cstate="print"/>
          <a:srcRect r="369" b="5893"/>
          <a:stretch>
            <a:fillRect/>
          </a:stretch>
        </p:blipFill>
        <p:spPr>
          <a:xfrm>
            <a:off x="3635896" y="2636913"/>
            <a:ext cx="5254928" cy="3456384"/>
          </a:xfrm>
          <a:prstGeom prst="roundRect">
            <a:avLst/>
          </a:prstGeom>
          <a:ln w="28575">
            <a:solidFill>
              <a:srgbClr val="008000"/>
            </a:solid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endParaRPr lang="ru-RU"/>
          </a:p>
        </p:txBody>
      </p:sp>
      <p:sp>
        <p:nvSpPr>
          <p:cNvPr id="3" name="Содержимое 2"/>
          <p:cNvSpPr>
            <a:spLocks noGrp="1"/>
          </p:cNvSpPr>
          <p:nvPr>
            <p:ph sz="half" idx="1"/>
          </p:nvPr>
        </p:nvSpPr>
        <p:spPr/>
        <p:txBody>
          <a:bodyPr>
            <a:normAutofit fontScale="92500" lnSpcReduction="10000"/>
          </a:bodyPr>
          <a:lstStyle/>
          <a:p>
            <a:r>
              <a:rPr lang="en-US" dirty="0" smtClean="0">
                <a:latin typeface="Times New Roman" pitchFamily="18" charset="0"/>
                <a:cs typeface="Times New Roman" pitchFamily="18" charset="0"/>
              </a:rPr>
              <a:t>"</a:t>
            </a:r>
            <a:r>
              <a:rPr lang="en-US" sz="1800" dirty="0" err="1" smtClean="0">
                <a:latin typeface="Times New Roman" pitchFamily="18" charset="0"/>
                <a:cs typeface="Times New Roman" pitchFamily="18" charset="0"/>
              </a:rPr>
              <a:t>Zunächst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möchte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bei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Ihnen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für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diese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wunderbare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Möglichkeit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ganz</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herzlich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bedanken</a:t>
            </a:r>
            <a:r>
              <a:rPr lang="en-US" sz="1800" dirty="0" smtClean="0">
                <a:latin typeface="Times New Roman" pitchFamily="18" charset="0"/>
                <a:cs typeface="Times New Roman" pitchFamily="18" charset="0"/>
              </a:rPr>
              <a:t>! Die </a:t>
            </a:r>
            <a:r>
              <a:rPr lang="en-US" sz="1800" dirty="0" err="1" smtClean="0">
                <a:latin typeface="Times New Roman" pitchFamily="18" charset="0"/>
                <a:cs typeface="Times New Roman" pitchFamily="18" charset="0"/>
              </a:rPr>
              <a:t>Teilnahme</a:t>
            </a:r>
            <a:r>
              <a:rPr lang="en-US" sz="1800" dirty="0" smtClean="0">
                <a:latin typeface="Times New Roman" pitchFamily="18" charset="0"/>
                <a:cs typeface="Times New Roman" pitchFamily="18" charset="0"/>
              </a:rPr>
              <a:t> am </a:t>
            </a:r>
            <a:r>
              <a:rPr lang="en-US" sz="1800" dirty="0" err="1" smtClean="0">
                <a:latin typeface="Times New Roman" pitchFamily="18" charset="0"/>
                <a:cs typeface="Times New Roman" pitchFamily="18" charset="0"/>
              </a:rPr>
              <a:t>Projekt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bereitet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meinen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Schülerinnen</a:t>
            </a:r>
            <a:r>
              <a:rPr lang="en-US" sz="1800" dirty="0" smtClean="0">
                <a:latin typeface="Times New Roman" pitchFamily="18" charset="0"/>
                <a:cs typeface="Times New Roman" pitchFamily="18" charset="0"/>
              </a:rPr>
              <a:t> und </a:t>
            </a:r>
            <a:r>
              <a:rPr lang="en-US" sz="1800" dirty="0" err="1" smtClean="0">
                <a:latin typeface="Times New Roman" pitchFamily="18" charset="0"/>
                <a:cs typeface="Times New Roman" pitchFamily="18" charset="0"/>
              </a:rPr>
              <a:t>mir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viel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Freude</a:t>
            </a:r>
            <a:r>
              <a:rPr lang="en-US" sz="1800" dirty="0" smtClean="0">
                <a:latin typeface="Times New Roman" pitchFamily="18" charset="0"/>
                <a:cs typeface="Times New Roman" pitchFamily="18" charset="0"/>
              </a:rPr>
              <a:t>! Die </a:t>
            </a:r>
            <a:r>
              <a:rPr lang="en-US" sz="1800" dirty="0" err="1" smtClean="0">
                <a:latin typeface="Times New Roman" pitchFamily="18" charset="0"/>
                <a:cs typeface="Times New Roman" pitchFamily="18" charset="0"/>
              </a:rPr>
              <a:t>Studentinnen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sind</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sehr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motiviert</a:t>
            </a:r>
            <a:r>
              <a:rPr lang="en-US" sz="1800" dirty="0" smtClean="0">
                <a:latin typeface="Times New Roman" pitchFamily="18" charset="0"/>
                <a:cs typeface="Times New Roman" pitchFamily="18" charset="0"/>
              </a:rPr>
              <a:t> und </a:t>
            </a:r>
            <a:r>
              <a:rPr lang="en-US" sz="1800" dirty="0" err="1" smtClean="0">
                <a:latin typeface="Times New Roman" pitchFamily="18" charset="0"/>
                <a:cs typeface="Times New Roman" pitchFamily="18" charset="0"/>
              </a:rPr>
              <a:t>geben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viel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Mühe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Für</a:t>
            </a:r>
            <a:r>
              <a:rPr lang="en-US" sz="1800" dirty="0" smtClean="0">
                <a:latin typeface="Times New Roman" pitchFamily="18" charset="0"/>
                <a:cs typeface="Times New Roman" pitchFamily="18" charset="0"/>
              </a:rPr>
              <a:t> den </a:t>
            </a:r>
            <a:r>
              <a:rPr lang="en-US" sz="1800" dirty="0" err="1" smtClean="0">
                <a:latin typeface="Times New Roman" pitchFamily="18" charset="0"/>
                <a:cs typeface="Times New Roman" pitchFamily="18" charset="0"/>
              </a:rPr>
              <a:t>Unterricht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ist</a:t>
            </a:r>
            <a:r>
              <a:rPr lang="en-US" sz="1800" dirty="0" smtClean="0">
                <a:latin typeface="Times New Roman" pitchFamily="18" charset="0"/>
                <a:cs typeface="Times New Roman" pitchFamily="18" charset="0"/>
              </a:rPr>
              <a:t> das </a:t>
            </a:r>
            <a:r>
              <a:rPr lang="en-US" sz="1800" dirty="0" err="1" smtClean="0">
                <a:latin typeface="Times New Roman" pitchFamily="18" charset="0"/>
                <a:cs typeface="Times New Roman" pitchFamily="18" charset="0"/>
              </a:rPr>
              <a:t>Projekt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wirklich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ein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Geschenk</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ganz</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meine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Meinung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Auch</a:t>
            </a:r>
            <a:r>
              <a:rPr lang="en-US" sz="1800" dirty="0" smtClean="0">
                <a:latin typeface="Times New Roman" pitchFamily="18" charset="0"/>
                <a:cs typeface="Times New Roman" pitchFamily="18" charset="0"/>
              </a:rPr>
              <a:t> die "</a:t>
            </a:r>
            <a:r>
              <a:rPr lang="en-US" sz="1800" dirty="0" err="1" smtClean="0">
                <a:latin typeface="Times New Roman" pitchFamily="18" charset="0"/>
                <a:cs typeface="Times New Roman" pitchFamily="18" charset="0"/>
              </a:rPr>
              <a:t>Bild</a:t>
            </a:r>
            <a:r>
              <a:rPr lang="en-US" sz="1800" dirty="0" smtClean="0">
                <a:latin typeface="Times New Roman" pitchFamily="18" charset="0"/>
                <a:cs typeface="Times New Roman" pitchFamily="18" charset="0"/>
              </a:rPr>
              <a:t>"-</a:t>
            </a:r>
            <a:r>
              <a:rPr lang="en-US" sz="1800" dirty="0" err="1" smtClean="0">
                <a:latin typeface="Times New Roman" pitchFamily="18" charset="0"/>
                <a:cs typeface="Times New Roman" pitchFamily="18" charset="0"/>
              </a:rPr>
              <a:t>Materialien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sind</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ein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gutes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Hilfsmittel</a:t>
            </a:r>
            <a:r>
              <a:rPr lang="en-US" sz="1800" dirty="0" smtClean="0">
                <a:latin typeface="Times New Roman" pitchFamily="18" charset="0"/>
                <a:cs typeface="Times New Roman" pitchFamily="18" charset="0"/>
              </a:rPr>
              <a:t>, das </a:t>
            </a:r>
            <a:r>
              <a:rPr lang="en-US" sz="1800" dirty="0" err="1" smtClean="0">
                <a:latin typeface="Times New Roman" pitchFamily="18" charset="0"/>
                <a:cs typeface="Times New Roman" pitchFamily="18" charset="0"/>
              </a:rPr>
              <a:t>mir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bei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der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Arbeit</a:t>
            </a:r>
            <a:r>
              <a:rPr lang="en-US" sz="1800" dirty="0" smtClean="0">
                <a:latin typeface="Times New Roman" pitchFamily="18" charset="0"/>
                <a:cs typeface="Times New Roman" pitchFamily="18" charset="0"/>
              </a:rPr>
              <a:t> am </a:t>
            </a:r>
            <a:r>
              <a:rPr lang="en-US" sz="1800" dirty="0" err="1" smtClean="0">
                <a:latin typeface="Times New Roman" pitchFamily="18" charset="0"/>
                <a:cs typeface="Times New Roman" pitchFamily="18" charset="0"/>
              </a:rPr>
              <a:t>Projekt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mit</a:t>
            </a:r>
            <a:r>
              <a:rPr lang="en-US" sz="1800" dirty="0" smtClean="0">
                <a:latin typeface="Times New Roman" pitchFamily="18" charset="0"/>
                <a:cs typeface="Times New Roman" pitchFamily="18" charset="0"/>
              </a:rPr>
              <a:t> Rat und Tat </a:t>
            </a:r>
            <a:r>
              <a:rPr lang="en-US" sz="1800" dirty="0" err="1" smtClean="0">
                <a:latin typeface="Times New Roman" pitchFamily="18" charset="0"/>
                <a:cs typeface="Times New Roman" pitchFamily="18" charset="0"/>
              </a:rPr>
              <a:t>beisteht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Als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Projektanfänger</a:t>
            </a:r>
            <a:r>
              <a:rPr lang="en-US" sz="1800" dirty="0" smtClean="0">
                <a:latin typeface="Times New Roman" pitchFamily="18" charset="0"/>
                <a:cs typeface="Times New Roman" pitchFamily="18" charset="0"/>
              </a:rPr>
              <a:t> hat man </a:t>
            </a:r>
            <a:r>
              <a:rPr lang="en-US" sz="1800" dirty="0" err="1" smtClean="0">
                <a:latin typeface="Times New Roman" pitchFamily="18" charset="0"/>
                <a:cs typeface="Times New Roman" pitchFamily="18" charset="0"/>
              </a:rPr>
              <a:t>ja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immer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Fragen</a:t>
            </a:r>
            <a:r>
              <a:rPr lang="en-US" sz="1800" dirty="0" smtClean="0">
                <a:latin typeface="Times New Roman" pitchFamily="18" charset="0"/>
                <a:cs typeface="Times New Roman" pitchFamily="18" charset="0"/>
              </a:rPr>
              <a:t>, und das Material </a:t>
            </a:r>
            <a:r>
              <a:rPr lang="en-US" sz="1800" dirty="0" err="1" smtClean="0">
                <a:latin typeface="Times New Roman" pitchFamily="18" charset="0"/>
                <a:cs typeface="Times New Roman" pitchFamily="18" charset="0"/>
              </a:rPr>
              <a:t>erweist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dabei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als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unentbehrlicher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Wegweiser</a:t>
            </a:r>
            <a:r>
              <a:rPr lang="en-US" sz="1800" dirty="0" smtClean="0">
                <a:latin typeface="Times New Roman" pitchFamily="18" charset="0"/>
                <a:cs typeface="Times New Roman" pitchFamily="18" charset="0"/>
              </a:rPr>
              <a:t>!" </a:t>
            </a:r>
            <a:br>
              <a:rPr lang="en-US" sz="1800" dirty="0" smtClean="0">
                <a:latin typeface="Times New Roman" pitchFamily="18" charset="0"/>
                <a:cs typeface="Times New Roman" pitchFamily="18" charset="0"/>
              </a:rPr>
            </a:br>
            <a:r>
              <a:rPr lang="en-US" sz="1800" i="1" dirty="0" smtClean="0">
                <a:latin typeface="Times New Roman" pitchFamily="18" charset="0"/>
                <a:cs typeface="Times New Roman" pitchFamily="18" charset="0"/>
              </a:rPr>
              <a:t>Irina </a:t>
            </a:r>
            <a:r>
              <a:rPr lang="en-US" sz="1800" i="1" dirty="0" err="1" smtClean="0">
                <a:latin typeface="Times New Roman" pitchFamily="18" charset="0"/>
                <a:cs typeface="Times New Roman" pitchFamily="18" charset="0"/>
              </a:rPr>
              <a:t>Bajewa</a:t>
            </a:r>
            <a:r>
              <a:rPr lang="en-US" sz="1800" i="1" dirty="0" smtClean="0">
                <a:latin typeface="Times New Roman" pitchFamily="18" charset="0"/>
                <a:cs typeface="Times New Roman" pitchFamily="18" charset="0"/>
              </a:rPr>
              <a:t>, </a:t>
            </a:r>
            <a:r>
              <a:rPr lang="en-US" sz="1800" i="1" dirty="0" err="1" smtClean="0">
                <a:latin typeface="Times New Roman" pitchFamily="18" charset="0"/>
                <a:cs typeface="Times New Roman" pitchFamily="18" charset="0"/>
              </a:rPr>
              <a:t>Russland</a:t>
            </a:r>
            <a:r>
              <a:rPr lang="en-US" sz="1800" i="1"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endParaRPr lang="ru-RU" sz="1800" dirty="0"/>
          </a:p>
        </p:txBody>
      </p:sp>
      <p:sp>
        <p:nvSpPr>
          <p:cNvPr id="6" name="Содержимое 5"/>
          <p:cNvSpPr>
            <a:spLocks noGrp="1"/>
          </p:cNvSpPr>
          <p:nvPr>
            <p:ph sz="half" idx="2"/>
          </p:nvPr>
        </p:nvSpPr>
        <p:spPr/>
        <p:txBody>
          <a:bodyPr>
            <a:normAutofit fontScale="92500" lnSpcReduction="10000"/>
          </a:bodyPr>
          <a:lstStyle/>
          <a:p>
            <a:endParaRPr lang="ru-RU" dirty="0"/>
          </a:p>
        </p:txBody>
      </p:sp>
      <p:pic>
        <p:nvPicPr>
          <p:cNvPr id="4" name="Рисунок 3" descr="Фото0016.jpg"/>
          <p:cNvPicPr>
            <a:picLocks noChangeAspect="1"/>
          </p:cNvPicPr>
          <p:nvPr/>
        </p:nvPicPr>
        <p:blipFill>
          <a:blip r:embed="rId2" cstate="print"/>
          <a:stretch>
            <a:fillRect/>
          </a:stretch>
        </p:blipFill>
        <p:spPr>
          <a:xfrm>
            <a:off x="4283968" y="2024844"/>
            <a:ext cx="4272475" cy="349238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endParaRPr lang="ru-RU"/>
          </a:p>
        </p:txBody>
      </p:sp>
      <p:sp>
        <p:nvSpPr>
          <p:cNvPr id="4" name="Содержимое 3"/>
          <p:cNvSpPr>
            <a:spLocks noGrp="1"/>
          </p:cNvSpPr>
          <p:nvPr>
            <p:ph sz="half" idx="1"/>
          </p:nvPr>
        </p:nvSpPr>
        <p:spPr>
          <a:xfrm>
            <a:off x="5220072" y="1844824"/>
            <a:ext cx="3312368" cy="4608512"/>
          </a:xfrm>
        </p:spPr>
        <p:txBody>
          <a:bodyPr>
            <a:normAutofit fontScale="55000" lnSpcReduction="20000"/>
          </a:bodyPr>
          <a:lstStyle/>
          <a:p>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Wir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sind</a:t>
            </a:r>
            <a:r>
              <a:rPr lang="en-US"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alle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ich</a:t>
            </a:r>
            <a:r>
              <a:rPr lang="en-US" dirty="0" smtClean="0">
                <a:latin typeface="Times New Roman" pitchFamily="18" charset="0"/>
                <a:cs typeface="Times New Roman" pitchFamily="18" charset="0"/>
              </a:rPr>
              <a:t> und die </a:t>
            </a:r>
            <a:r>
              <a:rPr lang="en-US" dirty="0" err="1" smtClean="0">
                <a:latin typeface="Times New Roman" pitchFamily="18" charset="0"/>
                <a:cs typeface="Times New Roman" pitchFamily="18" charset="0"/>
              </a:rPr>
              <a:t>Schüler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begeistert</a:t>
            </a:r>
            <a:r>
              <a:rPr lang="en-US" dirty="0" smtClean="0">
                <a:latin typeface="Times New Roman" pitchFamily="18" charset="0"/>
                <a:cs typeface="Times New Roman" pitchFamily="18" charset="0"/>
              </a:rPr>
              <a:t>!!!!!!!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trotzt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vielen</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zusätzlichen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Arbeit</a:t>
            </a:r>
            <a:r>
              <a:rPr lang="en-US" dirty="0" smtClean="0">
                <a:latin typeface="Times New Roman" pitchFamily="18" charset="0"/>
                <a:cs typeface="Times New Roman" pitchFamily="18" charset="0"/>
              </a:rPr>
              <a:t>, die </a:t>
            </a:r>
            <a:r>
              <a:rPr lang="en-US" dirty="0" err="1" smtClean="0">
                <a:latin typeface="Times New Roman" pitchFamily="18" charset="0"/>
                <a:cs typeface="Times New Roman" pitchFamily="18" charset="0"/>
              </a:rPr>
              <a:t>für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mich</a:t>
            </a:r>
            <a:r>
              <a:rPr lang="en-US" dirty="0" smtClean="0">
                <a:latin typeface="Times New Roman" pitchFamily="18" charset="0"/>
                <a:cs typeface="Times New Roman" pitchFamily="18" charset="0"/>
              </a:rPr>
              <a:t> am </a:t>
            </a:r>
            <a:r>
              <a:rPr lang="en-US" dirty="0" err="1" smtClean="0">
                <a:latin typeface="Times New Roman" pitchFamily="18" charset="0"/>
                <a:cs typeface="Times New Roman" pitchFamily="18" charset="0"/>
              </a:rPr>
              <a:t>Anfang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damit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verbunden</a:t>
            </a:r>
            <a:r>
              <a:rPr lang="en-US" dirty="0" smtClean="0">
                <a:latin typeface="Times New Roman" pitchFamily="18" charset="0"/>
                <a:cs typeface="Times New Roman" pitchFamily="18" charset="0"/>
              </a:rPr>
              <a:t> war, </a:t>
            </a:r>
            <a:r>
              <a:rPr lang="en-US" dirty="0" err="1" smtClean="0">
                <a:latin typeface="Times New Roman" pitchFamily="18" charset="0"/>
                <a:cs typeface="Times New Roman" pitchFamily="18" charset="0"/>
              </a:rPr>
              <a:t>z.B</a:t>
            </a:r>
            <a:r>
              <a:rPr lang="en-US" dirty="0" smtClean="0">
                <a:latin typeface="Times New Roman" pitchFamily="18" charset="0"/>
                <a:cs typeface="Times New Roman" pitchFamily="18" charset="0"/>
              </a:rPr>
              <a:t>. Listen </a:t>
            </a:r>
            <a:r>
              <a:rPr lang="en-US" dirty="0" err="1" smtClean="0">
                <a:latin typeface="Times New Roman" pitchFamily="18" charset="0"/>
                <a:cs typeface="Times New Roman" pitchFamily="18" charset="0"/>
              </a:rPr>
              <a:t>schreiben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speichern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Briefe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ausdrucken</a:t>
            </a:r>
            <a:r>
              <a:rPr lang="en-US" dirty="0" smtClean="0">
                <a:latin typeface="Times New Roman" pitchFamily="18" charset="0"/>
                <a:cs typeface="Times New Roman" pitchFamily="18" charset="0"/>
              </a:rPr>
              <a:t> etc. </a:t>
            </a:r>
            <a:r>
              <a:rPr lang="en-US" dirty="0" err="1" smtClean="0">
                <a:latin typeface="Times New Roman" pitchFamily="18" charset="0"/>
                <a:cs typeface="Times New Roman" pitchFamily="18" charset="0"/>
              </a:rPr>
              <a:t>Mehrere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SchülerInnen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haben</a:t>
            </a:r>
            <a:r>
              <a:rPr lang="en-US" dirty="0" smtClean="0">
                <a:latin typeface="Times New Roman" pitchFamily="18" charset="0"/>
                <a:cs typeface="Times New Roman" pitchFamily="18" charset="0"/>
              </a:rPr>
              <a:t> auf </a:t>
            </a:r>
            <a:r>
              <a:rPr lang="en-US" dirty="0" err="1" smtClean="0">
                <a:latin typeface="Times New Roman" pitchFamily="18" charset="0"/>
                <a:cs typeface="Times New Roman" pitchFamily="18" charset="0"/>
              </a:rPr>
              <a:t>der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Schulhomepage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geschrieben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dass</a:t>
            </a:r>
            <a:r>
              <a:rPr lang="en-US" dirty="0" smtClean="0">
                <a:latin typeface="Times New Roman" pitchFamily="18" charset="0"/>
                <a:cs typeface="Times New Roman" pitchFamily="18" charset="0"/>
              </a:rPr>
              <a:t> das </a:t>
            </a:r>
            <a:r>
              <a:rPr lang="en-US" dirty="0" err="1" smtClean="0">
                <a:latin typeface="Times New Roman" pitchFamily="18" charset="0"/>
                <a:cs typeface="Times New Roman" pitchFamily="18" charset="0"/>
              </a:rPr>
              <a:t>Abschicken</a:t>
            </a:r>
            <a:r>
              <a:rPr lang="en-US" dirty="0" smtClean="0">
                <a:latin typeface="Times New Roman" pitchFamily="18" charset="0"/>
                <a:cs typeface="Times New Roman" pitchFamily="18" charset="0"/>
              </a:rPr>
              <a:t> des </a:t>
            </a:r>
            <a:r>
              <a:rPr lang="en-US" dirty="0" err="1" smtClean="0">
                <a:latin typeface="Times New Roman" pitchFamily="18" charset="0"/>
                <a:cs typeface="Times New Roman" pitchFamily="18" charset="0"/>
              </a:rPr>
              <a:t>ersten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Briefes</a:t>
            </a:r>
            <a:r>
              <a:rPr lang="en-US" dirty="0" smtClean="0">
                <a:latin typeface="Times New Roman" pitchFamily="18" charset="0"/>
                <a:cs typeface="Times New Roman" pitchFamily="18" charset="0"/>
              </a:rPr>
              <a:t> die </a:t>
            </a:r>
            <a:r>
              <a:rPr lang="en-US" dirty="0" err="1" smtClean="0">
                <a:latin typeface="Times New Roman" pitchFamily="18" charset="0"/>
                <a:cs typeface="Times New Roman" pitchFamily="18" charset="0"/>
              </a:rPr>
              <a:t>interessanteste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Deutschstunde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überhaupt</a:t>
            </a:r>
            <a:r>
              <a:rPr lang="en-US" dirty="0" smtClean="0">
                <a:latin typeface="Times New Roman" pitchFamily="18" charset="0"/>
                <a:cs typeface="Times New Roman" pitchFamily="18" charset="0"/>
              </a:rPr>
              <a:t> war, </a:t>
            </a:r>
            <a:r>
              <a:rPr lang="en-US" dirty="0" err="1" smtClean="0">
                <a:latin typeface="Times New Roman" pitchFamily="18" charset="0"/>
                <a:cs typeface="Times New Roman" pitchFamily="18" charset="0"/>
              </a:rPr>
              <a:t>worauf</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andere</a:t>
            </a:r>
            <a:r>
              <a:rPr lang="en-US" dirty="0" smtClean="0">
                <a:latin typeface="Times New Roman" pitchFamily="18" charset="0"/>
                <a:cs typeface="Times New Roman" pitchFamily="18" charset="0"/>
              </a:rPr>
              <a:t> Lehrer </a:t>
            </a:r>
            <a:r>
              <a:rPr lang="en-US" dirty="0" err="1" smtClean="0">
                <a:latin typeface="Times New Roman" pitchFamily="18" charset="0"/>
                <a:cs typeface="Times New Roman" pitchFamily="18" charset="0"/>
              </a:rPr>
              <a:t>zu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kamen</a:t>
            </a:r>
            <a:r>
              <a:rPr lang="en-US" dirty="0" smtClean="0">
                <a:latin typeface="Times New Roman" pitchFamily="18" charset="0"/>
                <a:cs typeface="Times New Roman" pitchFamily="18" charset="0"/>
              </a:rPr>
              <a:t> und </a:t>
            </a:r>
            <a:r>
              <a:rPr lang="en-US" dirty="0" err="1" smtClean="0">
                <a:latin typeface="Times New Roman" pitchFamily="18" charset="0"/>
                <a:cs typeface="Times New Roman" pitchFamily="18" charset="0"/>
              </a:rPr>
              <a:t>sich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erkundigten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welches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Projekt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denn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a:t>
            </a:r>
            <a:r>
              <a:rPr lang="en-US" dirty="0" smtClean="0">
                <a:latin typeface="Times New Roman" pitchFamily="18" charset="0"/>
                <a:cs typeface="Times New Roman" pitchFamily="18" charset="0"/>
              </a:rPr>
              <a:t> am </a:t>
            </a:r>
            <a:r>
              <a:rPr lang="en-US" dirty="0" err="1" smtClean="0">
                <a:latin typeface="Times New Roman" pitchFamily="18" charset="0"/>
                <a:cs typeface="Times New Roman" pitchFamily="18" charset="0"/>
              </a:rPr>
              <a:t>Laufen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bei</a:t>
            </a:r>
            <a:r>
              <a:rPr lang="en-US" dirty="0" smtClean="0">
                <a:latin typeface="Times New Roman" pitchFamily="18" charset="0"/>
                <a:cs typeface="Times New Roman" pitchFamily="18" charset="0"/>
              </a:rPr>
              <a:t> so </a:t>
            </a:r>
            <a:r>
              <a:rPr lang="en-US" dirty="0" err="1" smtClean="0">
                <a:latin typeface="Times New Roman" pitchFamily="18" charset="0"/>
                <a:cs typeface="Times New Roman" pitchFamily="18" charset="0"/>
              </a:rPr>
              <a:t>viel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Schülerbegeisterung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hoffe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dass</a:t>
            </a:r>
            <a:r>
              <a:rPr lang="en-US" dirty="0" smtClean="0">
                <a:latin typeface="Times New Roman" pitchFamily="18" charset="0"/>
                <a:cs typeface="Times New Roman" pitchFamily="18" charset="0"/>
              </a:rPr>
              <a:t> das "</a:t>
            </a:r>
            <a:r>
              <a:rPr lang="en-US" dirty="0" err="1" smtClean="0">
                <a:latin typeface="Times New Roman" pitchFamily="18" charset="0"/>
                <a:cs typeface="Times New Roman" pitchFamily="18" charset="0"/>
              </a:rPr>
              <a:t>Bild</a:t>
            </a: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Projekt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wächst</a:t>
            </a:r>
            <a:r>
              <a:rPr lang="en-US" dirty="0" smtClean="0">
                <a:latin typeface="Times New Roman" pitchFamily="18" charset="0"/>
                <a:cs typeface="Times New Roman" pitchFamily="18" charset="0"/>
              </a:rPr>
              <a:t> und </a:t>
            </a:r>
            <a:r>
              <a:rPr lang="en-US" dirty="0" err="1" smtClean="0">
                <a:latin typeface="Times New Roman" pitchFamily="18" charset="0"/>
                <a:cs typeface="Times New Roman" pitchFamily="18" charset="0"/>
              </a:rPr>
              <a:t>gedeiht</a:t>
            </a:r>
            <a:r>
              <a:rPr lang="en-US" dirty="0" smtClean="0">
                <a:latin typeface="Times New Roman" pitchFamily="18" charset="0"/>
                <a:cs typeface="Times New Roman" pitchFamily="18" charset="0"/>
              </a:rPr>
              <a:t> und in </a:t>
            </a:r>
            <a:r>
              <a:rPr lang="en-US" dirty="0" err="1" smtClean="0">
                <a:latin typeface="Times New Roman" pitchFamily="18" charset="0"/>
                <a:cs typeface="Times New Roman" pitchFamily="18" charset="0"/>
              </a:rPr>
              <a:t>möglichst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viele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Klassen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Einzug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hält</a:t>
            </a:r>
            <a:r>
              <a:rPr lang="en-US" dirty="0" smtClean="0">
                <a:latin typeface="Times New Roman" pitchFamily="18" charset="0"/>
                <a:cs typeface="Times New Roman" pitchFamily="18" charset="0"/>
              </a:rPr>
              <a:t>. Das hat </a:t>
            </a:r>
            <a:r>
              <a:rPr lang="en-US" dirty="0" err="1" smtClean="0">
                <a:latin typeface="Times New Roman" pitchFamily="18" charset="0"/>
                <a:cs typeface="Times New Roman" pitchFamily="18" charset="0"/>
              </a:rPr>
              <a:t>es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verdient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denn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sehr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gutes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weil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Schüler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motivierendes</a:t>
            </a:r>
            <a:r>
              <a:rPr lang="en-US" dirty="0" smtClean="0">
                <a:latin typeface="Times New Roman" pitchFamily="18" charset="0"/>
                <a:cs typeface="Times New Roman" pitchFamily="18" charset="0"/>
              </a:rPr>
              <a:t> und </a:t>
            </a:r>
            <a:r>
              <a:rPr lang="en-US" dirty="0" err="1" smtClean="0">
                <a:latin typeface="Times New Roman" pitchFamily="18" charset="0"/>
                <a:cs typeface="Times New Roman" pitchFamily="18" charset="0"/>
              </a:rPr>
              <a:t>zukunftsorientiertes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Projekt</a:t>
            </a:r>
            <a:r>
              <a:rPr lang="en-US" dirty="0" smtClean="0">
                <a:latin typeface="Times New Roman" pitchFamily="18" charset="0"/>
                <a:cs typeface="Times New Roman" pitchFamily="18" charset="0"/>
              </a:rPr>
              <a:t>!!!" </a:t>
            </a:r>
            <a:br>
              <a:rPr lang="en-US" dirty="0" smtClean="0">
                <a:latin typeface="Times New Roman" pitchFamily="18" charset="0"/>
                <a:cs typeface="Times New Roman" pitchFamily="18" charset="0"/>
              </a:rPr>
            </a:br>
            <a:r>
              <a:rPr lang="ru-RU" i="1" dirty="0" err="1" smtClean="0">
                <a:latin typeface="Times New Roman" pitchFamily="18" charset="0"/>
                <a:cs typeface="Times New Roman" pitchFamily="18" charset="0"/>
              </a:rPr>
              <a:t>Elinor</a:t>
            </a:r>
            <a:r>
              <a:rPr lang="ru-RU" i="1" dirty="0" smtClean="0">
                <a:latin typeface="Times New Roman" pitchFamily="18" charset="0"/>
                <a:cs typeface="Times New Roman" pitchFamily="18" charset="0"/>
              </a:rPr>
              <a:t> J., </a:t>
            </a:r>
            <a:r>
              <a:rPr lang="ru-RU" i="1" dirty="0" err="1" smtClean="0">
                <a:latin typeface="Times New Roman" pitchFamily="18" charset="0"/>
                <a:cs typeface="Times New Roman" pitchFamily="18" charset="0"/>
              </a:rPr>
              <a:t>Israel</a:t>
            </a:r>
            <a:endParaRPr lang="ru-RU" dirty="0"/>
          </a:p>
        </p:txBody>
      </p:sp>
      <p:sp>
        <p:nvSpPr>
          <p:cNvPr id="8" name="Содержимое 7"/>
          <p:cNvSpPr>
            <a:spLocks noGrp="1"/>
          </p:cNvSpPr>
          <p:nvPr>
            <p:ph sz="half" idx="2"/>
          </p:nvPr>
        </p:nvSpPr>
        <p:spPr/>
        <p:txBody>
          <a:bodyPr>
            <a:normAutofit fontScale="55000" lnSpcReduction="20000"/>
          </a:bodyPr>
          <a:lstStyle/>
          <a:p>
            <a:endParaRPr lang="ru-RU"/>
          </a:p>
        </p:txBody>
      </p:sp>
      <p:graphicFrame>
        <p:nvGraphicFramePr>
          <p:cNvPr id="4098" name="Object 2"/>
          <p:cNvGraphicFramePr>
            <a:graphicFrameLocks noChangeAspect="1"/>
          </p:cNvGraphicFramePr>
          <p:nvPr/>
        </p:nvGraphicFramePr>
        <p:xfrm>
          <a:off x="2843808" y="260648"/>
          <a:ext cx="2520280" cy="1113840"/>
        </p:xfrm>
        <a:graphic>
          <a:graphicData uri="http://schemas.openxmlformats.org/presentationml/2006/ole">
            <p:oleObj spid="_x0000_s4098" name="Document" r:id="rId3" imgW="2051657" imgH="907205" progId="Word.Document.8">
              <p:embed/>
            </p:oleObj>
          </a:graphicData>
        </a:graphic>
      </p:graphicFrame>
      <p:pic>
        <p:nvPicPr>
          <p:cNvPr id="6" name="Picture 1" descr="DSC04060.JPG"/>
          <p:cNvPicPr>
            <a:picLocks noChangeAspect="1"/>
          </p:cNvPicPr>
          <p:nvPr/>
        </p:nvPicPr>
        <p:blipFill>
          <a:blip r:embed="rId4" cstate="print"/>
          <a:stretch>
            <a:fillRect/>
          </a:stretch>
        </p:blipFill>
        <p:spPr>
          <a:xfrm>
            <a:off x="467545" y="1916833"/>
            <a:ext cx="4416489" cy="3600399"/>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Литей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98</TotalTime>
  <Words>659</Words>
  <Application>Microsoft Office PowerPoint</Application>
  <PresentationFormat>Экран (4:3)</PresentationFormat>
  <Paragraphs>35</Paragraphs>
  <Slides>13</Slides>
  <Notes>1</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13</vt:i4>
      </vt:variant>
    </vt:vector>
  </HeadingPairs>
  <TitlesOfParts>
    <vt:vector size="15" baseType="lpstr">
      <vt:lpstr>Литейная</vt:lpstr>
      <vt:lpstr>Документ Microsoft Office Word 97 - 2003</vt:lpstr>
      <vt:lpstr>Международный интернет-проект «Взгляд иных»</vt:lpstr>
      <vt:lpstr>Слайд 2</vt:lpstr>
      <vt:lpstr>Слайд 3</vt:lpstr>
      <vt:lpstr>Слайд 4</vt:lpstr>
      <vt:lpstr>Слайд 5</vt:lpstr>
      <vt:lpstr>Meinungen von SchülerInnen zum „Bild“-Projekt </vt:lpstr>
      <vt:lpstr>Слайд 7</vt:lpstr>
      <vt:lpstr> Entwicklung </vt:lpstr>
      <vt:lpstr>So verteilen sich die Projekte auf die einzelnen Länder</vt:lpstr>
      <vt:lpstr>Lehrermeinungen </vt:lpstr>
      <vt:lpstr>Слайд 11</vt:lpstr>
      <vt:lpstr>Слайд 12</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Международный интернет-проект «Взгляд иных»</dc:title>
  <dc:creator>Пользователь</dc:creator>
  <cp:lastModifiedBy>Пользователь</cp:lastModifiedBy>
  <cp:revision>11</cp:revision>
  <dcterms:created xsi:type="dcterms:W3CDTF">2013-08-31T11:32:42Z</dcterms:created>
  <dcterms:modified xsi:type="dcterms:W3CDTF">2013-08-31T13:18:46Z</dcterms:modified>
</cp:coreProperties>
</file>